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6"/>
  </p:notesMasterIdLst>
  <p:handoutMasterIdLst>
    <p:handoutMasterId r:id="rId27"/>
  </p:handoutMasterIdLst>
  <p:sldIdLst>
    <p:sldId id="259" r:id="rId2"/>
    <p:sldId id="313" r:id="rId3"/>
    <p:sldId id="330" r:id="rId4"/>
    <p:sldId id="268" r:id="rId5"/>
    <p:sldId id="326" r:id="rId6"/>
    <p:sldId id="327" r:id="rId7"/>
    <p:sldId id="328" r:id="rId8"/>
    <p:sldId id="329" r:id="rId9"/>
    <p:sldId id="320" r:id="rId10"/>
    <p:sldId id="345" r:id="rId11"/>
    <p:sldId id="331" r:id="rId12"/>
    <p:sldId id="332" r:id="rId13"/>
    <p:sldId id="333" r:id="rId14"/>
    <p:sldId id="344" r:id="rId15"/>
    <p:sldId id="334" r:id="rId16"/>
    <p:sldId id="343" r:id="rId17"/>
    <p:sldId id="335" r:id="rId18"/>
    <p:sldId id="336" r:id="rId19"/>
    <p:sldId id="347" r:id="rId20"/>
    <p:sldId id="337" r:id="rId21"/>
    <p:sldId id="338" r:id="rId22"/>
    <p:sldId id="306" r:id="rId23"/>
    <p:sldId id="339" r:id="rId24"/>
    <p:sldId id="26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214"/>
    <a:srgbClr val="028F91"/>
    <a:srgbClr val="757575"/>
    <a:srgbClr val="2F5597"/>
    <a:srgbClr val="A78D46"/>
    <a:srgbClr val="CF4D68"/>
    <a:srgbClr val="FF5B77"/>
    <a:srgbClr val="009EA1"/>
    <a:srgbClr val="008E91"/>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2" autoAdjust="0"/>
    <p:restoredTop sz="94660"/>
  </p:normalViewPr>
  <p:slideViewPr>
    <p:cSldViewPr snapToGrid="0">
      <p:cViewPr varScale="1">
        <p:scale>
          <a:sx n="68" d="100"/>
          <a:sy n="68" d="100"/>
        </p:scale>
        <p:origin x="612" y="56"/>
      </p:cViewPr>
      <p:guideLst/>
    </p:cSldViewPr>
  </p:slideViewPr>
  <p:notesTextViewPr>
    <p:cViewPr>
      <p:scale>
        <a:sx n="1" d="1"/>
        <a:sy n="1" d="1"/>
      </p:scale>
      <p:origin x="0" y="0"/>
    </p:cViewPr>
  </p:notesTextViewPr>
  <p:notesViewPr>
    <p:cSldViewPr snapToGrid="0">
      <p:cViewPr varScale="1">
        <p:scale>
          <a:sx n="88" d="100"/>
          <a:sy n="88" d="100"/>
        </p:scale>
        <p:origin x="27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545687-F6A2-EB67-1E2D-92366AA7AD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5DA8624-0BDF-4485-EE95-8CA25D90B4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ADFCD2-F5FD-464C-8833-9C932AB9752F}" type="datetimeFigureOut">
              <a:rPr lang="fr-FR" smtClean="0"/>
              <a:t>26/03/2026</a:t>
            </a:fld>
            <a:endParaRPr lang="fr-FR"/>
          </a:p>
        </p:txBody>
      </p:sp>
      <p:sp>
        <p:nvSpPr>
          <p:cNvPr id="4" name="Espace réservé du pied de page 3">
            <a:extLst>
              <a:ext uri="{FF2B5EF4-FFF2-40B4-BE49-F238E27FC236}">
                <a16:creationId xmlns:a16="http://schemas.microsoft.com/office/drawing/2014/main" id="{F065F3A2-BD30-FBFD-6AE0-05BEC3E11C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9D44504-47F9-F144-C6FF-79AF377D51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6A395-A97B-4150-817F-AC54674F3155}" type="slidenum">
              <a:rPr lang="fr-FR" smtClean="0"/>
              <a:t>‹N°›</a:t>
            </a:fld>
            <a:endParaRPr lang="fr-FR"/>
          </a:p>
        </p:txBody>
      </p:sp>
    </p:spTree>
    <p:extLst>
      <p:ext uri="{BB962C8B-B14F-4D97-AF65-F5344CB8AC3E}">
        <p14:creationId xmlns:p14="http://schemas.microsoft.com/office/powerpoint/2010/main" val="1481712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42D1B-E389-407D-80D0-24F8E87EC7CE}" type="datetimeFigureOut">
              <a:rPr lang="fr-FR" smtClean="0"/>
              <a:t>26/03/2026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0221D-4E69-4665-95D3-F7F96E503356}" type="slidenum">
              <a:rPr lang="fr-FR" smtClean="0"/>
              <a:t>‹N°›</a:t>
            </a:fld>
            <a:endParaRPr lang="fr-FR"/>
          </a:p>
        </p:txBody>
      </p:sp>
    </p:spTree>
    <p:extLst>
      <p:ext uri="{BB962C8B-B14F-4D97-AF65-F5344CB8AC3E}">
        <p14:creationId xmlns:p14="http://schemas.microsoft.com/office/powerpoint/2010/main" val="6915339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Page Garde (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883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6- Fond (Blan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C9619-433B-CC0B-ECAE-E646DC209E7B}"/>
              </a:ext>
            </a:extLst>
          </p:cNvPr>
          <p:cNvSpPr/>
          <p:nvPr userDrawn="1"/>
        </p:nvSpPr>
        <p:spPr>
          <a:xfrm>
            <a:off x="-1" y="-7890"/>
            <a:ext cx="497305" cy="709348"/>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F6F02006-91F9-3C35-D890-2074DE709C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1898" y="-92275"/>
            <a:ext cx="1561098" cy="878118"/>
          </a:xfrm>
          <a:prstGeom prst="rect">
            <a:avLst/>
          </a:prstGeom>
        </p:spPr>
      </p:pic>
      <p:sp>
        <p:nvSpPr>
          <p:cNvPr id="15" name="Rectangle 14">
            <a:extLst>
              <a:ext uri="{FF2B5EF4-FFF2-40B4-BE49-F238E27FC236}">
                <a16:creationId xmlns:a16="http://schemas.microsoft.com/office/drawing/2014/main" id="{291C5BB3-1884-82BE-79FE-0016EAFBB6BF}"/>
              </a:ext>
            </a:extLst>
          </p:cNvPr>
          <p:cNvSpPr/>
          <p:nvPr userDrawn="1"/>
        </p:nvSpPr>
        <p:spPr>
          <a:xfrm rot="16200000">
            <a:off x="5509419" y="851277"/>
            <a:ext cx="497303" cy="11516140"/>
          </a:xfrm>
          <a:prstGeom prst="rect">
            <a:avLst/>
          </a:prstGeom>
          <a:gradFill flip="none" rotWithShape="1">
            <a:gsLst>
              <a:gs pos="24000">
                <a:schemeClr val="accent4">
                  <a:lumMod val="20000"/>
                  <a:lumOff val="80000"/>
                </a:schemeClr>
              </a:gs>
              <a:gs pos="0">
                <a:schemeClr val="accent4">
                  <a:lumMod val="40000"/>
                  <a:lumOff val="60000"/>
                </a:schemeClr>
              </a:gs>
              <a:gs pos="50000">
                <a:schemeClr val="bg1"/>
              </a:gs>
              <a:gs pos="75000">
                <a:schemeClr val="accent6">
                  <a:lumMod val="20000"/>
                  <a:lumOff val="80000"/>
                </a:schemeClr>
              </a:gs>
              <a:gs pos="100000">
                <a:schemeClr val="accent6">
                  <a:lumMod val="40000"/>
                  <a:lumOff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01BDD641-AF1A-E448-11A0-471B9A9CBA0E}"/>
              </a:ext>
            </a:extLst>
          </p:cNvPr>
          <p:cNvSpPr/>
          <p:nvPr userDrawn="1"/>
        </p:nvSpPr>
        <p:spPr>
          <a:xfrm>
            <a:off x="11516139" y="6360695"/>
            <a:ext cx="675861" cy="49730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dirty="0"/>
          </a:p>
        </p:txBody>
      </p:sp>
      <p:pic>
        <p:nvPicPr>
          <p:cNvPr id="17" name="Image 16">
            <a:extLst>
              <a:ext uri="{FF2B5EF4-FFF2-40B4-BE49-F238E27FC236}">
                <a16:creationId xmlns:a16="http://schemas.microsoft.com/office/drawing/2014/main" id="{09DED79C-5ED7-F30C-7578-DA79D31818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451" t="-310" r="49919" b="42358"/>
          <a:stretch/>
        </p:blipFill>
        <p:spPr>
          <a:xfrm>
            <a:off x="9249973" y="-1145278"/>
            <a:ext cx="2942027" cy="7036238"/>
          </a:xfrm>
          <a:prstGeom prst="rect">
            <a:avLst/>
          </a:prstGeom>
        </p:spPr>
      </p:pic>
    </p:spTree>
    <p:extLst>
      <p:ext uri="{BB962C8B-B14F-4D97-AF65-F5344CB8AC3E}">
        <p14:creationId xmlns:p14="http://schemas.microsoft.com/office/powerpoint/2010/main" val="297416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 Logo Simple (Blanc)">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ECAB96-58BA-DF52-6907-FEB093ED1DDA}"/>
              </a:ext>
            </a:extLst>
          </p:cNvPr>
          <p:cNvSpPr>
            <a:spLocks noGrp="1"/>
          </p:cNvSpPr>
          <p:nvPr>
            <p:ph type="body" sz="quarter" idx="10" hasCustomPrompt="1"/>
          </p:nvPr>
        </p:nvSpPr>
        <p:spPr>
          <a:xfrm>
            <a:off x="3738598" y="2430968"/>
            <a:ext cx="4370387" cy="1296988"/>
          </a:xfrm>
          <a:prstGeom prst="rect">
            <a:avLst/>
          </a:prstGeom>
        </p:spPr>
        <p:txBody>
          <a:bodyPr/>
          <a:lstStyle>
            <a:lvl1pPr marL="0" indent="0" algn="ctr">
              <a:buNone/>
              <a:defRPr sz="7200" b="1" spc="-150">
                <a:solidFill>
                  <a:srgbClr val="A78D46"/>
                </a:solidFill>
                <a:latin typeface="Bahnschrif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MERCI</a:t>
            </a:r>
          </a:p>
        </p:txBody>
      </p:sp>
      <p:pic>
        <p:nvPicPr>
          <p:cNvPr id="4" name="Image 3" descr="Une image contenant Caractère coloré, Graphique, art, arc-en-ciel&#10;&#10;Description générée automatiquement">
            <a:extLst>
              <a:ext uri="{FF2B5EF4-FFF2-40B4-BE49-F238E27FC236}">
                <a16:creationId xmlns:a16="http://schemas.microsoft.com/office/drawing/2014/main" id="{45DFEF03-0A1A-20EB-848A-6CEB566F2C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15"/>
          <a:stretch/>
        </p:blipFill>
        <p:spPr>
          <a:xfrm>
            <a:off x="0" y="0"/>
            <a:ext cx="3997216" cy="6858000"/>
          </a:xfrm>
          <a:prstGeom prst="rect">
            <a:avLst/>
          </a:prstGeom>
        </p:spPr>
      </p:pic>
    </p:spTree>
    <p:extLst>
      <p:ext uri="{BB962C8B-B14F-4D97-AF65-F5344CB8AC3E}">
        <p14:creationId xmlns:p14="http://schemas.microsoft.com/office/powerpoint/2010/main" val="1224883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4- Logo Simple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69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69081"/>
      </p:ext>
    </p:extLst>
  </p:cSld>
  <p:clrMap bg1="lt1" tx1="dk1" bg2="lt2" tx2="dk2" accent1="accent1" accent2="accent2" accent3="accent3" accent4="accent4" accent5="accent5" accent6="accent6" hlink="hlink" folHlink="folHlink"/>
  <p:sldLayoutIdLst>
    <p:sldLayoutId id="2147483706" r:id="rId1"/>
    <p:sldLayoutId id="2147483717" r:id="rId2"/>
    <p:sldLayoutId id="2147483712" r:id="rId3"/>
    <p:sldLayoutId id="2147483716"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4A1BAA3-A969-ED8C-5F50-BD55D4E40C0F}"/>
              </a:ext>
            </a:extLst>
          </p:cNvPr>
          <p:cNvSpPr>
            <a:spLocks noGrp="1"/>
          </p:cNvSpPr>
          <p:nvPr>
            <p:ph type="body" sz="quarter" idx="4294967295"/>
          </p:nvPr>
        </p:nvSpPr>
        <p:spPr>
          <a:xfrm>
            <a:off x="264624" y="5624442"/>
            <a:ext cx="4673047" cy="1125150"/>
          </a:xfrm>
          <a:prstGeom prst="rect">
            <a:avLst/>
          </a:prstGeom>
        </p:spPr>
        <p:txBody>
          <a:bodyPr/>
          <a:lstStyle/>
          <a:p>
            <a:pPr marL="0" indent="0">
              <a:buNone/>
            </a:pPr>
            <a:r>
              <a:rPr lang="fr-FR" sz="1800" b="1" dirty="0" smtClean="0"/>
              <a:t>Sénateur </a:t>
            </a:r>
            <a:r>
              <a:rPr lang="fr-FR" sz="1800" b="1" dirty="0"/>
              <a:t>Bakary Ouattara </a:t>
            </a:r>
            <a:endParaRPr lang="fr-FR" sz="1800" b="1" dirty="0" smtClean="0"/>
          </a:p>
          <a:p>
            <a:pPr marL="0" indent="0">
              <a:buNone/>
            </a:pPr>
            <a:r>
              <a:rPr lang="fr-FR" sz="2000" dirty="0" smtClean="0"/>
              <a:t>P</a:t>
            </a:r>
            <a:r>
              <a:rPr lang="fr-FR" sz="1800" dirty="0" smtClean="0"/>
              <a:t>résident </a:t>
            </a:r>
            <a:r>
              <a:rPr lang="fr-FR" sz="1800" dirty="0"/>
              <a:t>de la commission d’évaluation des politiques publiques du Sénat</a:t>
            </a:r>
            <a:endParaRPr lang="fr-CI" sz="1800" dirty="0"/>
          </a:p>
        </p:txBody>
      </p:sp>
      <p:pic>
        <p:nvPicPr>
          <p:cNvPr id="5" name="Image 4">
            <a:extLst>
              <a:ext uri="{FF2B5EF4-FFF2-40B4-BE49-F238E27FC236}">
                <a16:creationId xmlns:a16="http://schemas.microsoft.com/office/drawing/2014/main" id="{6DB26553-78A9-2523-4233-AE131E89DD4D}"/>
              </a:ext>
            </a:extLst>
          </p:cNvPr>
          <p:cNvPicPr>
            <a:picLocks noChangeAspect="1"/>
          </p:cNvPicPr>
          <p:nvPr/>
        </p:nvPicPr>
        <p:blipFill rotWithShape="1">
          <a:blip r:embed="rId2">
            <a:extLst>
              <a:ext uri="{28A0092B-C50C-407E-A947-70E740481C1C}">
                <a14:useLocalDpi xmlns:a14="http://schemas.microsoft.com/office/drawing/2010/main" val="0"/>
              </a:ext>
            </a:extLst>
          </a:blip>
          <a:srcRect l="-3150" t="-758" r="-4332" b="-3270"/>
          <a:stretch/>
        </p:blipFill>
        <p:spPr>
          <a:xfrm>
            <a:off x="5335249" y="114805"/>
            <a:ext cx="1521497" cy="2193697"/>
          </a:xfrm>
          <a:prstGeom prst="rect">
            <a:avLst/>
          </a:prstGeom>
        </p:spPr>
      </p:pic>
      <p:cxnSp>
        <p:nvCxnSpPr>
          <p:cNvPr id="6" name="Connecteur droit 5">
            <a:extLst>
              <a:ext uri="{FF2B5EF4-FFF2-40B4-BE49-F238E27FC236}">
                <a16:creationId xmlns:a16="http://schemas.microsoft.com/office/drawing/2014/main" id="{40143AB1-A90F-0AF9-4710-B66B1E34B12F}"/>
              </a:ext>
            </a:extLst>
          </p:cNvPr>
          <p:cNvCxnSpPr>
            <a:cxnSpLocks/>
          </p:cNvCxnSpPr>
          <p:nvPr/>
        </p:nvCxnSpPr>
        <p:spPr>
          <a:xfrm>
            <a:off x="5655906" y="3434219"/>
            <a:ext cx="902486" cy="0"/>
          </a:xfrm>
          <a:prstGeom prst="line">
            <a:avLst/>
          </a:prstGeom>
          <a:ln>
            <a:solidFill>
              <a:srgbClr val="3E2112"/>
            </a:solidFill>
            <a:prstDash val="sysDot"/>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5953DBFD-3E3A-42E7-15D5-04BCBAEB5601}"/>
              </a:ext>
            </a:extLst>
          </p:cNvPr>
          <p:cNvSpPr txBox="1"/>
          <p:nvPr/>
        </p:nvSpPr>
        <p:spPr>
          <a:xfrm>
            <a:off x="2541181" y="4051005"/>
            <a:ext cx="0" cy="0"/>
          </a:xfrm>
          <a:prstGeom prst="rect">
            <a:avLst/>
          </a:prstGeom>
        </p:spPr>
        <p:txBody>
          <a:bodyPr vert="horz" wrap="none" lIns="91440" tIns="45720" rIns="91440" bIns="45720" rtlCol="0" anchor="ctr">
            <a:normAutofit fontScale="25000" lnSpcReduction="20000"/>
          </a:bodyPr>
          <a:lstStyle/>
          <a:p>
            <a:pPr algn="l"/>
            <a:endParaRPr lang="fr-FR" sz="1400" spc="0" dirty="0"/>
          </a:p>
        </p:txBody>
      </p:sp>
      <p:sp>
        <p:nvSpPr>
          <p:cNvPr id="7" name="ZoneTexte 6">
            <a:extLst>
              <a:ext uri="{FF2B5EF4-FFF2-40B4-BE49-F238E27FC236}">
                <a16:creationId xmlns:a16="http://schemas.microsoft.com/office/drawing/2014/main" id="{E5E62A50-B041-10D0-1D8E-1DA3EA1C26E8}"/>
              </a:ext>
            </a:extLst>
          </p:cNvPr>
          <p:cNvSpPr txBox="1"/>
          <p:nvPr/>
        </p:nvSpPr>
        <p:spPr>
          <a:xfrm>
            <a:off x="2690037" y="3795823"/>
            <a:ext cx="0" cy="0"/>
          </a:xfrm>
          <a:prstGeom prst="rect">
            <a:avLst/>
          </a:prstGeom>
        </p:spPr>
        <p:txBody>
          <a:bodyPr vert="horz" wrap="none" lIns="91440" tIns="45720" rIns="91440" bIns="45720" rtlCol="0" anchor="ctr">
            <a:normAutofit fontScale="25000" lnSpcReduction="20000"/>
          </a:bodyPr>
          <a:lstStyle/>
          <a:p>
            <a:pPr algn="l"/>
            <a:endParaRPr lang="fr-FR" sz="1400" spc="0" dirty="0"/>
          </a:p>
        </p:txBody>
      </p:sp>
      <p:sp>
        <p:nvSpPr>
          <p:cNvPr id="10" name="Titre 1">
            <a:extLst>
              <a:ext uri="{FF2B5EF4-FFF2-40B4-BE49-F238E27FC236}">
                <a16:creationId xmlns:a16="http://schemas.microsoft.com/office/drawing/2014/main" id="{FC3A5A54-FD52-15F7-8297-82788288C289}"/>
              </a:ext>
            </a:extLst>
          </p:cNvPr>
          <p:cNvSpPr txBox="1">
            <a:spLocks/>
          </p:cNvSpPr>
          <p:nvPr/>
        </p:nvSpPr>
        <p:spPr>
          <a:xfrm>
            <a:off x="329938" y="2658357"/>
            <a:ext cx="11481848" cy="2366128"/>
          </a:xfrm>
          <a:prstGeom prst="rect">
            <a:avLst/>
          </a:prstGeom>
        </p:spPr>
        <p:txBody>
          <a:bodyPr>
            <a:noAutofit/>
          </a:bodyPr>
          <a:lstStyle>
            <a:lvl1pPr algn="l" defTabSz="914400" rtl="0" eaLnBrk="1" latinLnBrk="0" hangingPunct="1">
              <a:lnSpc>
                <a:spcPct val="90000"/>
              </a:lnSpc>
              <a:spcBef>
                <a:spcPct val="0"/>
              </a:spcBef>
              <a:buNone/>
              <a:defRPr sz="3200" b="1" kern="1200" spc="-150">
                <a:solidFill>
                  <a:schemeClr val="bg2">
                    <a:lumMod val="25000"/>
                  </a:schemeClr>
                </a:solidFill>
                <a:latin typeface="Bahnschrift" panose="020B0502040204020203" pitchFamily="34" charset="0"/>
                <a:ea typeface="+mj-ea"/>
                <a:cs typeface="+mj-cs"/>
              </a:defRPr>
            </a:lvl1pPr>
          </a:lstStyle>
          <a:p>
            <a:pPr algn="ctr">
              <a:lnSpc>
                <a:spcPct val="110000"/>
              </a:lnSpc>
            </a:pPr>
            <a:r>
              <a:rPr lang="fr-FR" sz="2600" b="0" kern="0" spc="0" dirty="0">
                <a:latin typeface="Arial Rounded MT Bold" panose="020F0704030504030204" pitchFamily="34" charset="0"/>
                <a:ea typeface="Aptos" panose="020B0004020202020204" pitchFamily="34" charset="0"/>
                <a:cs typeface="Times New Roman" panose="02020603050405020304" pitchFamily="18" charset="0"/>
              </a:rPr>
              <a:t>PRESENTATION DES CONCLUSIONS DE LA MISSION D’EVALUATION </a:t>
            </a:r>
            <a:endParaRPr lang="fr-FR" sz="2600" b="0" kern="0" spc="0" dirty="0" smtClean="0">
              <a:latin typeface="Arial Rounded MT Bold" panose="020F0704030504030204" pitchFamily="34" charset="0"/>
              <a:ea typeface="Aptos" panose="020B0004020202020204" pitchFamily="34" charset="0"/>
              <a:cs typeface="Times New Roman" panose="02020603050405020304" pitchFamily="18" charset="0"/>
            </a:endParaRPr>
          </a:p>
          <a:p>
            <a:pPr algn="ctr">
              <a:lnSpc>
                <a:spcPct val="110000"/>
              </a:lnSpc>
            </a:pPr>
            <a:r>
              <a:rPr lang="fr-FR" sz="2600" b="0" kern="0" spc="0" dirty="0" smtClean="0">
                <a:latin typeface="Arial Rounded MT Bold" panose="020F0704030504030204" pitchFamily="34" charset="0"/>
                <a:ea typeface="Aptos" panose="020B0004020202020204" pitchFamily="34" charset="0"/>
                <a:cs typeface="Times New Roman" panose="02020603050405020304" pitchFamily="18" charset="0"/>
              </a:rPr>
              <a:t>DE </a:t>
            </a:r>
            <a:r>
              <a:rPr lang="fr-FR" sz="2600" b="0" kern="0" spc="0" dirty="0">
                <a:latin typeface="Arial Rounded MT Bold" panose="020F0704030504030204" pitchFamily="34" charset="0"/>
                <a:ea typeface="Aptos" panose="020B0004020202020204" pitchFamily="34" charset="0"/>
                <a:cs typeface="Times New Roman" panose="02020603050405020304" pitchFamily="18" charset="0"/>
              </a:rPr>
              <a:t>LA POLITIQUE DE TRANSFERT DE COMPETENCES AUX COLLECTIVITES TERRITORIALES PAR LA COMMISSION D’EVALUATION DES POLITIQUES PUBLIQUES </a:t>
            </a:r>
            <a:endParaRPr lang="fr-FR" sz="2600" b="0" kern="0" spc="0" dirty="0" smtClean="0">
              <a:latin typeface="Arial Rounded MT Bold" panose="020F0704030504030204" pitchFamily="34" charset="0"/>
              <a:ea typeface="Aptos" panose="020B0004020202020204" pitchFamily="34" charset="0"/>
              <a:cs typeface="Times New Roman" panose="02020603050405020304" pitchFamily="18" charset="0"/>
            </a:endParaRPr>
          </a:p>
          <a:p>
            <a:pPr algn="ctr">
              <a:lnSpc>
                <a:spcPct val="110000"/>
              </a:lnSpc>
            </a:pPr>
            <a:r>
              <a:rPr lang="fr-FR" sz="2600" b="0" kern="0" spc="0" dirty="0" smtClean="0">
                <a:latin typeface="Arial Rounded MT Bold" panose="020F0704030504030204" pitchFamily="34" charset="0"/>
                <a:ea typeface="Aptos" panose="020B0004020202020204" pitchFamily="34" charset="0"/>
                <a:cs typeface="Times New Roman" panose="02020603050405020304" pitchFamily="18" charset="0"/>
              </a:rPr>
              <a:t>DU </a:t>
            </a:r>
            <a:r>
              <a:rPr lang="fr-FR" sz="2600" b="0" kern="0" spc="0" dirty="0">
                <a:latin typeface="Arial Rounded MT Bold" panose="020F0704030504030204" pitchFamily="34" charset="0"/>
                <a:ea typeface="Aptos" panose="020B0004020202020204" pitchFamily="34" charset="0"/>
                <a:cs typeface="Times New Roman" panose="02020603050405020304" pitchFamily="18" charset="0"/>
              </a:rPr>
              <a:t>SENAT DE CÔTE D’IVOIRE</a:t>
            </a:r>
            <a:endParaRPr lang="fr-FR" sz="2600" b="0" spc="0" dirty="0">
              <a:solidFill>
                <a:schemeClr val="accent4">
                  <a:lumMod val="75000"/>
                </a:schemeClr>
              </a:solidFill>
              <a:latin typeface="Arial Rounded MT Bold" panose="020F0704030504030204" pitchFamily="34" charset="0"/>
            </a:endParaRPr>
          </a:p>
        </p:txBody>
      </p:sp>
      <p:sp>
        <p:nvSpPr>
          <p:cNvPr id="12" name="ZoneTexte 11">
            <a:extLst>
              <a:ext uri="{FF2B5EF4-FFF2-40B4-BE49-F238E27FC236}">
                <a16:creationId xmlns:a16="http://schemas.microsoft.com/office/drawing/2014/main" id="{51BDDB61-8E48-D92F-342D-C20D40F81227}"/>
              </a:ext>
            </a:extLst>
          </p:cNvPr>
          <p:cNvSpPr txBox="1"/>
          <p:nvPr/>
        </p:nvSpPr>
        <p:spPr>
          <a:xfrm>
            <a:off x="1051034" y="882869"/>
            <a:ext cx="0" cy="0"/>
          </a:xfrm>
          <a:prstGeom prst="rect">
            <a:avLst/>
          </a:prstGeom>
        </p:spPr>
        <p:txBody>
          <a:bodyPr vert="horz" wrap="none" lIns="91440" tIns="45720" rIns="91440" bIns="45720" rtlCol="0" anchor="ctr">
            <a:normAutofit fontScale="25000" lnSpcReduction="20000"/>
          </a:bodyPr>
          <a:lstStyle/>
          <a:p>
            <a:pPr algn="l"/>
            <a:endParaRPr lang="fr-FR" sz="1400" spc="0" dirty="0"/>
          </a:p>
        </p:txBody>
      </p:sp>
    </p:spTree>
    <p:extLst>
      <p:ext uri="{BB962C8B-B14F-4D97-AF65-F5344CB8AC3E}">
        <p14:creationId xmlns:p14="http://schemas.microsoft.com/office/powerpoint/2010/main" val="18331913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avec coins rognés en diagonale 11">
            <a:extLst>
              <a:ext uri="{FF2B5EF4-FFF2-40B4-BE49-F238E27FC236}">
                <a16:creationId xmlns:a16="http://schemas.microsoft.com/office/drawing/2014/main" id="{89BE9DCB-A37A-B842-91E8-8EE6300C651A}"/>
              </a:ext>
            </a:extLst>
          </p:cNvPr>
          <p:cNvSpPr/>
          <p:nvPr/>
        </p:nvSpPr>
        <p:spPr>
          <a:xfrm>
            <a:off x="641023" y="554030"/>
            <a:ext cx="11019933" cy="5554534"/>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
            </a:r>
            <a:br>
              <a:rPr lang="fr-FR" sz="1600" b="1" dirty="0"/>
            </a:br>
            <a:r>
              <a:rPr lang="fr-FR" sz="2000" b="1" dirty="0" smtClean="0">
                <a:solidFill>
                  <a:schemeClr val="tx1"/>
                </a:solidFill>
                <a:latin typeface="Arial Rounded MT Bold" panose="020F0704030504030204" pitchFamily="34" charset="0"/>
              </a:rPr>
              <a:t>III.2 Efficacité ( suite)</a:t>
            </a:r>
          </a:p>
          <a:p>
            <a:pPr lvl="0" algn="just" fontAlgn="base">
              <a:lnSpc>
                <a:spcPct val="107000"/>
              </a:lnSpc>
              <a:spcAft>
                <a:spcPts val="800"/>
              </a:spcAft>
              <a:buClr>
                <a:srgbClr val="000000"/>
              </a:buClr>
              <a:buSzPts val="1200"/>
            </a:pPr>
            <a:r>
              <a:rPr lang="fr-CI" sz="1600" dirty="0">
                <a:solidFill>
                  <a:schemeClr val="tx1"/>
                </a:solidFill>
                <a:latin typeface="Arial Rounded MT Bold" panose="020F0704030504030204" pitchFamily="34" charset="0"/>
              </a:rPr>
              <a:t/>
            </a:r>
            <a:br>
              <a:rPr lang="fr-CI" sz="1600" dirty="0">
                <a:solidFill>
                  <a:schemeClr val="tx1"/>
                </a:solidFill>
                <a:latin typeface="Arial Rounded MT Bold" panose="020F0704030504030204" pitchFamily="34" charset="0"/>
              </a:rPr>
            </a:b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4- L’inadaptation du cadre organique des emplois des collectivités territoriales aux réalités actuelles</a:t>
            </a: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 :</a:t>
            </a:r>
          </a:p>
          <a:p>
            <a:pPr lvl="0" algn="just" fontAlgn="base">
              <a:lnSpc>
                <a:spcPct val="107000"/>
              </a:lnSpc>
              <a:spcAft>
                <a:spcPts val="800"/>
              </a:spcAft>
              <a:buClr>
                <a:srgbClr val="000000"/>
              </a:buClr>
              <a:buSzPts val="1200"/>
            </a:pP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-Impossibilité pour les collectivités territoriales de recruter des ressources humaines qualifiées dans les domaines des compétences transférées. </a:t>
            </a:r>
          </a:p>
          <a:p>
            <a:pPr lvl="0" algn="just" fontAlgn="base">
              <a:lnSpc>
                <a:spcPct val="107000"/>
              </a:lnSpc>
              <a:spcAft>
                <a:spcPts val="800"/>
              </a:spcAft>
              <a:buClr>
                <a:srgbClr val="000000"/>
              </a:buClr>
              <a:buSzPts val="1200"/>
            </a:pP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-Le statut des élus locaux également en déphasage avec les besoins du processus de décentralisation.</a:t>
            </a:r>
            <a:endPar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endParaRP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5- La réticence des administrations centrales à transférer certaines compétences</a:t>
            </a: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 Les ressources humaines qualifiées pour la gestion de certaines compétences transférées sont maintenues dans l’administration centrale.</a:t>
            </a:r>
            <a:endPar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endParaRPr>
          </a:p>
          <a:p>
            <a:pPr algn="just">
              <a:buNone/>
            </a:pPr>
            <a:r>
              <a:rPr lang="fr-FR" b="1" kern="0" dirty="0">
                <a:solidFill>
                  <a:schemeClr val="tx1"/>
                </a:solidFill>
                <a:latin typeface="Arial Rounded MT Bold" panose="020F0704030504030204" pitchFamily="34" charset="0"/>
                <a:ea typeface="Aptos" panose="020B0004020202020204" pitchFamily="34" charset="0"/>
              </a:rPr>
              <a:t>6- Les conflits de compétences :</a:t>
            </a:r>
          </a:p>
          <a:p>
            <a:pPr algn="just">
              <a:buNone/>
            </a:pPr>
            <a:r>
              <a:rPr lang="fr-FR" b="1" kern="0" dirty="0">
                <a:solidFill>
                  <a:schemeClr val="tx1"/>
                </a:solidFill>
                <a:latin typeface="Arial Rounded MT Bold" panose="020F0704030504030204" pitchFamily="34" charset="0"/>
                <a:ea typeface="Aptos" panose="020B0004020202020204" pitchFamily="34" charset="0"/>
              </a:rPr>
              <a:t>   -</a:t>
            </a:r>
            <a:r>
              <a:rPr lang="fr-FR" kern="0" dirty="0">
                <a:solidFill>
                  <a:schemeClr val="tx1"/>
                </a:solidFill>
                <a:latin typeface="Arial Rounded MT Bold" panose="020F0704030504030204" pitchFamily="34" charset="0"/>
                <a:ea typeface="Aptos" panose="020B0004020202020204" pitchFamily="34" charset="0"/>
              </a:rPr>
              <a:t>Les conflits horizontaux sont des conflits de compétences qui opposent par exemple deux ou plusieurs collectivités.</a:t>
            </a:r>
          </a:p>
          <a:p>
            <a:pPr algn="just">
              <a:buNone/>
            </a:pPr>
            <a:r>
              <a:rPr lang="fr-FR" kern="0" dirty="0">
                <a:solidFill>
                  <a:schemeClr val="tx1"/>
                </a:solidFill>
                <a:latin typeface="Arial Rounded MT Bold" panose="020F0704030504030204" pitchFamily="34" charset="0"/>
                <a:ea typeface="Aptos" panose="020B0004020202020204" pitchFamily="34" charset="0"/>
              </a:rPr>
              <a:t>   -Les conflits verticaux opposent des structures administratives déconcentrées et même centrales a une collectivité territoriale</a:t>
            </a:r>
            <a:endParaRPr lang="fr-CI" dirty="0">
              <a:solidFill>
                <a:schemeClr val="tx1"/>
              </a:solidFill>
              <a:latin typeface="Arial Rounded MT Bold" panose="020F0704030504030204" pitchFamily="34" charset="0"/>
            </a:endParaRPr>
          </a:p>
          <a:p>
            <a:pPr algn="just"/>
            <a:endParaRPr lang="fr-CI" sz="1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4344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D01FC4F-4F64-291B-7065-8360AD6A96B7}"/>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10</a:t>
            </a:r>
            <a:endParaRPr lang="fr-FR" spc="0" dirty="0">
              <a:solidFill>
                <a:schemeClr val="bg1"/>
              </a:solidFill>
              <a:latin typeface="Arial" panose="020B0604020202020204" pitchFamily="34" charset="0"/>
              <a:cs typeface="Arial" panose="020B0604020202020204" pitchFamily="34" charset="0"/>
            </a:endParaRPr>
          </a:p>
        </p:txBody>
      </p:sp>
      <p:sp>
        <p:nvSpPr>
          <p:cNvPr id="4" name="Rectangle : avec coins rognés en diagonale 11">
            <a:extLst>
              <a:ext uri="{FF2B5EF4-FFF2-40B4-BE49-F238E27FC236}">
                <a16:creationId xmlns:a16="http://schemas.microsoft.com/office/drawing/2014/main" id="{89BE9DCB-A37A-B842-91E8-8EE6300C651A}"/>
              </a:ext>
            </a:extLst>
          </p:cNvPr>
          <p:cNvSpPr/>
          <p:nvPr/>
        </p:nvSpPr>
        <p:spPr>
          <a:xfrm>
            <a:off x="593230" y="921680"/>
            <a:ext cx="10822627" cy="4750680"/>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
            </a:r>
            <a:br>
              <a:rPr lang="fr-FR" sz="1600" b="1" dirty="0"/>
            </a:br>
            <a:r>
              <a:rPr lang="fr-FR" sz="2000" b="1" dirty="0" smtClean="0">
                <a:solidFill>
                  <a:schemeClr val="tx1"/>
                </a:solidFill>
                <a:latin typeface="Arial Rounded MT Bold" panose="020F0704030504030204" pitchFamily="34" charset="0"/>
              </a:rPr>
              <a:t>III.2 Efficacité ( Fin)</a:t>
            </a:r>
          </a:p>
          <a:p>
            <a:pPr algn="just"/>
            <a:endParaRPr lang="fr-FR" sz="2000" b="1" dirty="0" smtClean="0">
              <a:solidFill>
                <a:schemeClr val="tx1"/>
              </a:solidFill>
              <a:latin typeface="Arial Rounded MT Bold" panose="020F0704030504030204" pitchFamily="34" charset="0"/>
            </a:endParaRP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7- L’insuffisance des ressources financières : </a:t>
            </a:r>
          </a:p>
          <a:p>
            <a:pPr lvl="0" algn="just" fontAlgn="base">
              <a:lnSpc>
                <a:spcPct val="107000"/>
              </a:lnSpc>
              <a:spcAft>
                <a:spcPts val="800"/>
              </a:spcAft>
              <a:buClr>
                <a:srgbClr val="000000"/>
              </a:buClr>
              <a:buSzPts val="1200"/>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-Selon la Directive n°01/2011/CM/UEMOA du 24 juin 2011 portant régime financier des collectivités territoriales</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20 % du budget national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doit être alloué aux collectivités territoriales</a:t>
            </a:r>
          </a:p>
          <a:p>
            <a:pPr lvl="0" algn="just" fontAlgn="base">
              <a:lnSpc>
                <a:spcPct val="107000"/>
              </a:lnSpc>
              <a:spcAft>
                <a:spcPts val="800"/>
              </a:spcAft>
              <a:buClr>
                <a:srgbClr val="000000"/>
              </a:buClr>
              <a:buSzPts val="1200"/>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-Bien que en deca de ce montant, beaucoup d’effort a été fait par la RCI en passant progressivement de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2% en 2011 à 7% en 2025. </a:t>
            </a:r>
            <a:endParaRPr lang="fr-CI" b="1"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 8- La mise à disposition tardive des ressources équivalentes : </a:t>
            </a:r>
          </a:p>
          <a:p>
            <a:pPr lvl="0" algn="just" fontAlgn="base">
              <a:lnSpc>
                <a:spcPct val="107000"/>
              </a:lnSpc>
              <a:spcAft>
                <a:spcPts val="800"/>
              </a:spcAft>
              <a:buClr>
                <a:srgbClr val="000000"/>
              </a:buClr>
              <a:buSzPts val="1200"/>
            </a:pP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 Le Budget des Collectivités territoriale est approuvé et signé généralement à la fin du deuxième trimestre de l’année car les procédures y afférentes sont longues. </a:t>
            </a:r>
            <a:endPar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Au regard de ce qui précède, nous sommes à mesure de dire que le transfert des compétences dans sa forme actuelle N’EST PAS EFFICACE</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endParaRPr lang="fr-CI" sz="1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60865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B44F7CA-CF66-708E-7D60-26E681C2018E}"/>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11</a:t>
            </a:r>
            <a:endParaRPr lang="fr-FR" spc="0" dirty="0">
              <a:solidFill>
                <a:schemeClr val="bg1"/>
              </a:solidFill>
              <a:latin typeface="Arial" panose="020B0604020202020204" pitchFamily="34" charset="0"/>
              <a:cs typeface="Arial" panose="020B0604020202020204" pitchFamily="34" charset="0"/>
            </a:endParaRP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113122" y="763569"/>
            <a:ext cx="11849492" cy="5448693"/>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16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III.3 </a:t>
            </a:r>
            <a:r>
              <a:rPr lang="fr-FR" sz="16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Efficience </a:t>
            </a:r>
            <a:endParaRPr lang="fr-FR" sz="16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1600"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L'efficience </a:t>
            </a:r>
            <a:r>
              <a:rPr lang="fr-FR" sz="1600"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implique un usage approprié des dépenses pour la réalisation des objectifs économiques et sociaux, tout en limitant le gaspillage budgétaire. Ce critère permet de vérifier l'adéquation des ressources allouées avec les résultats attendus des interventions. </a:t>
            </a:r>
            <a:endParaRPr lang="fr-CI" sz="16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16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Q4. Les ressources financières allouées aux Collectivités sont-elles en adéquation avec les missions qui leurs sont confiées ?</a:t>
            </a:r>
            <a:endParaRPr lang="fr-CI" sz="16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1600"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Il ressort clairement une insuffisance du budget alloué aux collectivités territoriales par rapports aux objectifs de développement.</a:t>
            </a:r>
          </a:p>
          <a:p>
            <a:pPr algn="just"/>
            <a:r>
              <a:rPr lang="fr-FR" sz="1600" b="1" dirty="0">
                <a:solidFill>
                  <a:schemeClr val="tx1"/>
                </a:solidFill>
                <a:latin typeface="Arial Rounded MT Bold" panose="020F0704030504030204" pitchFamily="34" charset="0"/>
              </a:rPr>
              <a:t> Q5. Les ressources humaines allouées aux Collectivités sont-elles suffisantes et en adéquation avec les missions confiées ?</a:t>
            </a:r>
            <a:endParaRPr lang="fr-CI" sz="1600" dirty="0">
              <a:solidFill>
                <a:schemeClr val="tx1"/>
              </a:solidFill>
              <a:latin typeface="Arial Rounded MT Bold" panose="020F0704030504030204" pitchFamily="34" charset="0"/>
            </a:endParaRPr>
          </a:p>
          <a:p>
            <a:pPr algn="just"/>
            <a:r>
              <a:rPr lang="fr-FR" sz="1600" dirty="0">
                <a:solidFill>
                  <a:schemeClr val="tx1"/>
                </a:solidFill>
                <a:latin typeface="Arial Rounded MT Bold" panose="020F0704030504030204" pitchFamily="34" charset="0"/>
              </a:rPr>
              <a:t>Le transfert de ressources humaines qualifiées pour exercer les compétences transférées, fait également partie des mesures d’accompagnement de la loi de 2003.</a:t>
            </a:r>
            <a:endParaRPr lang="fr-CI" sz="1600" dirty="0">
              <a:solidFill>
                <a:schemeClr val="tx1"/>
              </a:solidFill>
              <a:latin typeface="Arial Rounded MT Bold" panose="020F0704030504030204" pitchFamily="34" charset="0"/>
            </a:endParaRPr>
          </a:p>
          <a:p>
            <a:pPr algn="just"/>
            <a:r>
              <a:rPr lang="fr-FR" sz="1600" dirty="0">
                <a:solidFill>
                  <a:schemeClr val="tx1"/>
                </a:solidFill>
                <a:latin typeface="Arial Rounded MT Bold" panose="020F0704030504030204" pitchFamily="34" charset="0"/>
              </a:rPr>
              <a:t>Toutefois, l’on observe une insuffisance de ces ressources au niveau des Collectivités territoriales. </a:t>
            </a:r>
          </a:p>
          <a:p>
            <a:pPr algn="just"/>
            <a:r>
              <a:rPr lang="fr-FR" sz="1600" dirty="0">
                <a:solidFill>
                  <a:schemeClr val="tx1"/>
                </a:solidFill>
                <a:latin typeface="Arial Rounded MT Bold" panose="020F0704030504030204" pitchFamily="34" charset="0"/>
              </a:rPr>
              <a:t>On note également une inadéquation du cadre organique des emplois des Collectivités territoriales qui sont dans l’impossibilité de recruter du personnel qualifié adapté aux réalités actuelles. </a:t>
            </a:r>
          </a:p>
          <a:p>
            <a:pPr algn="just"/>
            <a:r>
              <a:rPr lang="fr-FR" sz="1600" dirty="0">
                <a:solidFill>
                  <a:schemeClr val="tx1"/>
                </a:solidFill>
                <a:latin typeface="Arial Rounded MT Bold" panose="020F0704030504030204" pitchFamily="34" charset="0"/>
              </a:rPr>
              <a:t>Cette déficience constitue un facteur limitant l’expertise nécessaire pour exercer les compétences transférées.</a:t>
            </a:r>
            <a:endParaRPr lang="fr-CI" sz="1600" dirty="0">
              <a:solidFill>
                <a:schemeClr val="tx1"/>
              </a:solidFill>
              <a:latin typeface="Arial Rounded MT Bold" panose="020F0704030504030204" pitchFamily="34" charset="0"/>
            </a:endParaRPr>
          </a:p>
          <a:p>
            <a:pPr algn="just"/>
            <a:endParaRPr lang="fr-FR" sz="1600" dirty="0">
              <a:solidFill>
                <a:schemeClr val="tx1"/>
              </a:solidFill>
              <a:latin typeface="Arial Rounded MT Bold" panose="020F0704030504030204" pitchFamily="34" charset="0"/>
            </a:endParaRPr>
          </a:p>
          <a:p>
            <a:pPr algn="just"/>
            <a:r>
              <a:rPr lang="fr-FR" sz="1600" dirty="0">
                <a:solidFill>
                  <a:schemeClr val="tx1"/>
                </a:solidFill>
                <a:latin typeface="Arial Rounded MT Bold" panose="020F0704030504030204" pitchFamily="34" charset="0"/>
              </a:rPr>
              <a:t> De ce qui précède, il y’a </a:t>
            </a:r>
            <a:r>
              <a:rPr lang="fr-FR" sz="1600" b="1" dirty="0">
                <a:solidFill>
                  <a:schemeClr val="tx1"/>
                </a:solidFill>
                <a:latin typeface="Arial Rounded MT Bold" panose="020F0704030504030204" pitchFamily="34" charset="0"/>
              </a:rPr>
              <a:t>UN MANQUE D’EFFICIENCE </a:t>
            </a:r>
            <a:r>
              <a:rPr lang="fr-FR" sz="1600" dirty="0">
                <a:solidFill>
                  <a:schemeClr val="tx1"/>
                </a:solidFill>
                <a:latin typeface="Arial Rounded MT Bold" panose="020F0704030504030204" pitchFamily="34" charset="0"/>
              </a:rPr>
              <a:t>dans l’application de la politique de transfert des compétences aux Collectivités territoriales.</a:t>
            </a:r>
            <a:endParaRPr lang="fr-CI" sz="1600" dirty="0">
              <a:solidFill>
                <a:schemeClr val="tx1"/>
              </a:solidFill>
              <a:latin typeface="Arial Rounded MT Bold" panose="020F0704030504030204" pitchFamily="34" charset="0"/>
            </a:endParaRPr>
          </a:p>
          <a:p>
            <a:pPr algn="just"/>
            <a:endParaRPr lang="fr-CI" sz="16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802503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6A660CC-DC31-C5B8-A357-432DAD705C78}"/>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a:t>
            </a:r>
            <a:r>
              <a:rPr lang="fr-FR" spc="0" dirty="0">
                <a:solidFill>
                  <a:schemeClr val="bg1"/>
                </a:solidFill>
                <a:latin typeface="Arial" panose="020B0604020202020204" pitchFamily="34" charset="0"/>
                <a:cs typeface="Arial" panose="020B0604020202020204" pitchFamily="34" charset="0"/>
              </a:rPr>
              <a:t>2</a:t>
            </a:r>
          </a:p>
        </p:txBody>
      </p:sp>
      <p:sp>
        <p:nvSpPr>
          <p:cNvPr id="37" name="Rectangle : avec coins rognés en diagonale 11">
            <a:extLst>
              <a:ext uri="{FF2B5EF4-FFF2-40B4-BE49-F238E27FC236}">
                <a16:creationId xmlns:a16="http://schemas.microsoft.com/office/drawing/2014/main" id="{89BE9DCB-A37A-B842-91E8-8EE6300C651A}"/>
              </a:ext>
            </a:extLst>
          </p:cNvPr>
          <p:cNvSpPr/>
          <p:nvPr/>
        </p:nvSpPr>
        <p:spPr>
          <a:xfrm>
            <a:off x="592482" y="1269999"/>
            <a:ext cx="10898792" cy="469716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1600" b="1" dirty="0"/>
              <a:t/>
            </a:r>
            <a:br>
              <a:rPr lang="fr-FR" sz="1600" b="1" dirty="0"/>
            </a:b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III.4 L’impact </a:t>
            </a:r>
            <a:endParaRPr lang="fr-FR" sz="22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Au-delà des résultats immédiats, le critère d’impact vise à évaluer les conséquences indirectes, secondaires et potentielles de l’intervention.</a:t>
            </a:r>
            <a:endParaRPr lang="fr-CI" kern="10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Q6</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Quels sont les effets positifs de la politique de transfert de compétence aux collectivités territoriales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création effective de nombreuses collectivités territoriales à travers l’ensemble du territoire national et la prise de textes règlementaire témoignant ainsi une forte volonté politique pour la décentralisation.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participation citoyenne au développement local à travers un choix démocratique des élus locaux et la participation aux prises de décisions dans les orientations politiques locales</a:t>
            </a:r>
            <a:endParaRPr lang="fr-CI"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67362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6A660CC-DC31-C5B8-A357-432DAD705C78}"/>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a:t>
            </a:r>
            <a:r>
              <a:rPr lang="fr-FR" spc="0" dirty="0">
                <a:solidFill>
                  <a:schemeClr val="bg1"/>
                </a:solidFill>
                <a:latin typeface="Arial" panose="020B0604020202020204" pitchFamily="34" charset="0"/>
                <a:cs typeface="Arial" panose="020B0604020202020204" pitchFamily="34" charset="0"/>
              </a:rPr>
              <a:t>2</a:t>
            </a: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512265" y="659409"/>
            <a:ext cx="11148689" cy="538541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III.4 </a:t>
            </a:r>
            <a:r>
              <a:rPr lang="fr-FR" sz="22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L’impact (suite)</a:t>
            </a:r>
          </a:p>
          <a:p>
            <a:pPr algn="just">
              <a:lnSpc>
                <a:spcPct val="107000"/>
              </a:lnSpc>
              <a:spcAft>
                <a:spcPts val="800"/>
              </a:spcAft>
              <a:buNone/>
            </a:pPr>
            <a:r>
              <a:rPr lang="fr-FR"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Q7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Quels sont les effets non intentionnels de la politique de transfert des compétences de l’État aux Collectivités territoriales?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crise de confiance entre les populations et les élus locaux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p>
          <a:p>
            <a:pPr lvl="0" algn="just">
              <a:lnSpc>
                <a:spcPct val="107000"/>
              </a:lnSpc>
              <a:spcAft>
                <a:spcPts val="800"/>
              </a:spcAf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-Incapacité de faire aux promesses de développement local pendant son mandat.</a:t>
            </a:r>
          </a:p>
          <a:p>
            <a:pPr lvl="0" algn="just">
              <a:lnSpc>
                <a:spcPct val="107000"/>
              </a:lnSpc>
              <a:spcAft>
                <a:spcPts val="800"/>
              </a:spcAf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-Les compétences transférées puis retirées notamment en matière de gestion des ordures ménagères et en matière de l’habitat rendent sont des questions qui touchent directement les populations au quotidien.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lvl="0" algn="just">
              <a:lnSpc>
                <a:spcPct val="107000"/>
              </a:lnSpc>
              <a:spcAft>
                <a:spcPts val="800"/>
              </a:spcAft>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b. La crise de confiance entre les Collectivités territoriales et les structures centrales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gestion de certaines attributions des collectivités locales par l’administration centrale est appréhendée comme du ‘’sabotage politique’’.</a:t>
            </a: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c. Lien de subordination entre l’administration et les Collectivités territoriales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Les rapports parfois difficiles entre le corps préfectoral et les élus locaux dans la gestion de certains projets de développement</a:t>
            </a:r>
          </a:p>
        </p:txBody>
      </p:sp>
    </p:spTree>
    <p:extLst>
      <p:ext uri="{BB962C8B-B14F-4D97-AF65-F5344CB8AC3E}">
        <p14:creationId xmlns:p14="http://schemas.microsoft.com/office/powerpoint/2010/main" val="262331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2ADC98B-AB54-8642-7C09-D8A2518B7696}"/>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13</a:t>
            </a:r>
            <a:endParaRPr lang="fr-FR" spc="0" dirty="0">
              <a:solidFill>
                <a:schemeClr val="bg1"/>
              </a:solidFill>
              <a:latin typeface="Arial" panose="020B0604020202020204" pitchFamily="34" charset="0"/>
              <a:cs typeface="Arial" panose="020B0604020202020204" pitchFamily="34" charset="0"/>
            </a:endParaRPr>
          </a:p>
        </p:txBody>
      </p:sp>
      <p:sp>
        <p:nvSpPr>
          <p:cNvPr id="9" name="Rectangle : avec coins rognés en diagonale 11">
            <a:extLst>
              <a:ext uri="{FF2B5EF4-FFF2-40B4-BE49-F238E27FC236}">
                <a16:creationId xmlns:a16="http://schemas.microsoft.com/office/drawing/2014/main" id="{89BE9DCB-A37A-B842-91E8-8EE6300C651A}"/>
              </a:ext>
            </a:extLst>
          </p:cNvPr>
          <p:cNvSpPr/>
          <p:nvPr/>
        </p:nvSpPr>
        <p:spPr>
          <a:xfrm>
            <a:off x="361507" y="1049079"/>
            <a:ext cx="10348870" cy="425504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III.4 L’impact </a:t>
            </a:r>
            <a:r>
              <a:rPr lang="fr-FR" sz="22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fin)</a:t>
            </a:r>
          </a:p>
          <a:p>
            <a:pPr algn="just">
              <a:lnSpc>
                <a:spcPct val="107000"/>
              </a:lnSpc>
              <a:spcAft>
                <a:spcPts val="800"/>
              </a:spcAft>
              <a:buNone/>
            </a:pPr>
            <a:r>
              <a:rPr lang="fr-FR"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Plus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de vingt années après la promulgation de la loi, l’on devrait assister à un développement local plus poussé en Côte d’Ivoire. Toutefois, l’on assiste à une série de crise de confiance entre les différents acteurs et bénéficiaires de la décentralisation.</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L’impact de la politique de politique de transfert de de compétences de l’État aux collectivités territoriales reste donc mitigé.</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976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2ADC98B-AB54-8642-7C09-D8A2518B7696}"/>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13</a:t>
            </a:r>
            <a:endParaRPr lang="fr-FR" spc="0" dirty="0">
              <a:solidFill>
                <a:schemeClr val="bg1"/>
              </a:solidFill>
              <a:latin typeface="Arial" panose="020B0604020202020204" pitchFamily="34" charset="0"/>
              <a:cs typeface="Arial" panose="020B0604020202020204" pitchFamily="34" charset="0"/>
            </a:endParaRPr>
          </a:p>
        </p:txBody>
      </p:sp>
      <p:sp>
        <p:nvSpPr>
          <p:cNvPr id="54" name="Rectangle : avec coins rognés en diagonale 11">
            <a:extLst>
              <a:ext uri="{FF2B5EF4-FFF2-40B4-BE49-F238E27FC236}">
                <a16:creationId xmlns:a16="http://schemas.microsoft.com/office/drawing/2014/main" id="{89BE9DCB-A37A-B842-91E8-8EE6300C651A}"/>
              </a:ext>
            </a:extLst>
          </p:cNvPr>
          <p:cNvSpPr/>
          <p:nvPr/>
        </p:nvSpPr>
        <p:spPr>
          <a:xfrm>
            <a:off x="817359" y="475622"/>
            <a:ext cx="10348870" cy="538541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III.5 Durabilité. </a:t>
            </a:r>
            <a:endParaRPr lang="fr-FR" sz="2200" b="1"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L’analyse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du critère de durabilité revient à apprécier la pérennité de la politique de transfert de compétences de l'État aux Collectivités territoriales dans sa mise en œuvre actuelle.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Q8. Le transfert de compétences permet-il un développement local durable et une autonomie accrue des Collectivités territoriales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b="1" i="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Existence d’un cadre institutionnel propice</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cadre normatif est favorable</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 l’objectif recherché de cette loi est de rapprocher le pouvoir de décision des populations en vue de prendre en compte leurs besoins et contribuer à l’efficacité de l’action publique. Il s’agit d’un outil de renforcement de la démocratie et de la bonne gouvernance.</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légitimité des Collectivités territoriales est affirmée</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par la loi qui les détermine comme des acteurs primordiaux dans la réalisation de projets de développement local.</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4953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E16D409-90C9-E2DA-1C42-1D24CC3360DC}"/>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14</a:t>
            </a:r>
            <a:endParaRPr lang="fr-FR" spc="0" dirty="0">
              <a:solidFill>
                <a:schemeClr val="bg1"/>
              </a:solidFill>
              <a:latin typeface="Arial" panose="020B0604020202020204" pitchFamily="34" charset="0"/>
              <a:cs typeface="Arial" panose="020B0604020202020204" pitchFamily="34" charset="0"/>
            </a:endParaRPr>
          </a:p>
        </p:txBody>
      </p:sp>
      <p:sp>
        <p:nvSpPr>
          <p:cNvPr id="9" name="Rectangle : avec coins rognés en diagonale 11">
            <a:extLst>
              <a:ext uri="{FF2B5EF4-FFF2-40B4-BE49-F238E27FC236}">
                <a16:creationId xmlns:a16="http://schemas.microsoft.com/office/drawing/2014/main" id="{89BE9DCB-A37A-B842-91E8-8EE6300C651A}"/>
              </a:ext>
            </a:extLst>
          </p:cNvPr>
          <p:cNvSpPr/>
          <p:nvPr/>
        </p:nvSpPr>
        <p:spPr>
          <a:xfrm>
            <a:off x="405353" y="805562"/>
            <a:ext cx="10996547" cy="538541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pP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III.5 Durabilité </a:t>
            </a:r>
            <a:r>
              <a:rPr lang="fr-FR" sz="2200"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(suite) </a:t>
            </a:r>
            <a:endParaRPr lang="fr-FR" sz="2200"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lvl="0" algn="just">
              <a:lnSpc>
                <a:spcPct val="107000"/>
              </a:lnSpc>
              <a:spcAft>
                <a:spcPts val="800"/>
              </a:spcAft>
            </a:pPr>
            <a:r>
              <a:rPr lang="fr-CI" b="1" i="1" kern="10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2</a:t>
            </a:r>
            <a:r>
              <a:rPr lang="fr-CI" b="1" i="1"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i="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Existence de facteurs de blocage</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Difficulté de la mise en œuvre intégrale de cette loi depuis vingt-deux (22) ans du fait de l’insuffisance des textes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L’insuffisance des ressources financières allouées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retard dans la mise à disposition des ressources aux Collectivités par la DGDDL</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L’insuffisance de personnels qualifiés pour la mise en œuvre des compétences transférées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Les conflits de compétences verticaux et horizontaux</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En somme la durabilité de cette politique pose un véritable problème face aux nombreux défis de fonctionnement. </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Même si le dispositif légal reste un facteur stabilisateur, la persistance des facteurs de blocage dans le temps peut devenir une source de lassitude et d’abandon progressif</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62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FF0549F-150E-B4E6-0517-7827FFB8B222}"/>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15</a:t>
            </a:r>
            <a:endParaRPr lang="fr-FR" spc="0" dirty="0">
              <a:solidFill>
                <a:schemeClr val="bg1"/>
              </a:solidFill>
              <a:latin typeface="Arial" panose="020B0604020202020204" pitchFamily="34" charset="0"/>
              <a:cs typeface="Arial" panose="020B0604020202020204" pitchFamily="34" charset="0"/>
            </a:endParaRPr>
          </a:p>
        </p:txBody>
      </p:sp>
      <p:sp>
        <p:nvSpPr>
          <p:cNvPr id="8" name="Rectangle : avec coins rognés en diagonale 11">
            <a:extLst>
              <a:ext uri="{FF2B5EF4-FFF2-40B4-BE49-F238E27FC236}">
                <a16:creationId xmlns:a16="http://schemas.microsoft.com/office/drawing/2014/main" id="{89BE9DCB-A37A-B842-91E8-8EE6300C651A}"/>
              </a:ext>
            </a:extLst>
          </p:cNvPr>
          <p:cNvSpPr/>
          <p:nvPr/>
        </p:nvSpPr>
        <p:spPr>
          <a:xfrm>
            <a:off x="443060" y="848415"/>
            <a:ext cx="11073426" cy="5382703"/>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I" sz="2200" dirty="0">
                <a:solidFill>
                  <a:schemeClr val="tx1"/>
                </a:solidFill>
                <a:latin typeface="Arial Rounded MT Bold" panose="020F0704030504030204" pitchFamily="34" charset="0"/>
              </a:rPr>
              <a:t>IV/ </a:t>
            </a:r>
            <a:r>
              <a:rPr lang="fr-CI" sz="2200" dirty="0" smtClean="0">
                <a:solidFill>
                  <a:schemeClr val="tx1"/>
                </a:solidFill>
                <a:latin typeface="Arial Rounded MT Bold" panose="020F0704030504030204" pitchFamily="34" charset="0"/>
              </a:rPr>
              <a:t>RECOMMANDATIONS</a:t>
            </a:r>
          </a:p>
          <a:p>
            <a:pPr algn="just"/>
            <a:endParaRPr lang="fr-CI" sz="2200" dirty="0" smtClean="0">
              <a:solidFill>
                <a:schemeClr val="tx1"/>
              </a:solidFill>
              <a:latin typeface="Arial Rounded MT Bold" panose="020F0704030504030204" pitchFamily="34" charset="0"/>
            </a:endParaRPr>
          </a:p>
          <a:p>
            <a:pPr algn="just"/>
            <a:r>
              <a:rPr lang="fr-FR" b="1" u="sng" dirty="0" smtClean="0">
                <a:solidFill>
                  <a:schemeClr val="tx1"/>
                </a:solidFill>
                <a:latin typeface="Arial Rounded MT Bold" panose="020F0704030504030204" pitchFamily="34" charset="0"/>
              </a:rPr>
              <a:t>Recommandation </a:t>
            </a:r>
            <a:r>
              <a:rPr lang="fr-FR" b="1" u="sng" dirty="0">
                <a:solidFill>
                  <a:schemeClr val="tx1"/>
                </a:solidFill>
                <a:latin typeface="Arial Rounded MT Bold" panose="020F0704030504030204" pitchFamily="34" charset="0"/>
              </a:rPr>
              <a:t>1</a:t>
            </a:r>
            <a:r>
              <a:rPr lang="fr-FR" b="1" dirty="0">
                <a:solidFill>
                  <a:schemeClr val="tx1"/>
                </a:solidFill>
                <a:latin typeface="Arial Rounded MT Bold" panose="020F0704030504030204" pitchFamily="34" charset="0"/>
              </a:rPr>
              <a:t> : Faire un plaidoyer à l’endroit du Président de la République pour le renforcement de la volonté politique en matière de transfert des compétences de l’État aux Collectivités territoriales</a:t>
            </a:r>
            <a:endParaRPr lang="fr-CI" dirty="0">
              <a:solidFill>
                <a:schemeClr val="tx1"/>
              </a:solidFill>
              <a:latin typeface="Arial Rounded MT Bold" panose="020F0704030504030204" pitchFamily="34" charset="0"/>
            </a:endParaRPr>
          </a:p>
          <a:p>
            <a:pPr algn="just"/>
            <a:r>
              <a:rPr lang="fr-FR" dirty="0">
                <a:solidFill>
                  <a:schemeClr val="tx1"/>
                </a:solidFill>
                <a:latin typeface="Arial Rounded MT Bold" panose="020F0704030504030204" pitchFamily="34" charset="0"/>
              </a:rPr>
              <a:t>Cette ferme volonté politique de l’État obligera, sans nul doute, les ministères et administrations centrales à transférer effectivement toutes les compétences et les mesures d’accompagnement y afférentes aux Collectivités territoriales. Elle se manifestera à travers la prise de tous les textes d’application, la dotation des Collectivités en ressources financières adéquates et humaines qualifiées pour une gestion efficace des compétences transférées.</a:t>
            </a:r>
            <a:endParaRPr lang="fr-CI" dirty="0">
              <a:solidFill>
                <a:schemeClr val="tx1"/>
              </a:solidFill>
              <a:latin typeface="Arial Rounded MT Bold" panose="020F0704030504030204" pitchFamily="34" charset="0"/>
            </a:endParaRPr>
          </a:p>
          <a:p>
            <a:pPr algn="just"/>
            <a:endParaRPr lang="fr-CI" dirty="0">
              <a:solidFill>
                <a:schemeClr val="tx1"/>
              </a:solidFill>
              <a:latin typeface="Arial Rounded MT Bold" panose="020F0704030504030204" pitchFamily="34" charset="0"/>
            </a:endParaRPr>
          </a:p>
          <a:p>
            <a:pPr algn="just"/>
            <a:r>
              <a:rPr lang="fr-FR" b="1" u="sng" dirty="0">
                <a:solidFill>
                  <a:schemeClr val="tx1"/>
                </a:solidFill>
                <a:latin typeface="Arial Rounded MT Bold" panose="020F0704030504030204" pitchFamily="34" charset="0"/>
              </a:rPr>
              <a:t>Recommandation 2</a:t>
            </a:r>
            <a:r>
              <a:rPr lang="fr-FR" b="1" dirty="0">
                <a:solidFill>
                  <a:schemeClr val="tx1"/>
                </a:solidFill>
                <a:latin typeface="Arial Rounded MT Bold" panose="020F0704030504030204" pitchFamily="34" charset="0"/>
              </a:rPr>
              <a:t> : Réviser la loi nº2003-208 du 07 juillet 2003 portant transfert et répartition des compétences de l’État aux Collectivités territoriales</a:t>
            </a:r>
            <a:endParaRPr lang="fr-CI" dirty="0">
              <a:solidFill>
                <a:schemeClr val="tx1"/>
              </a:solidFill>
              <a:latin typeface="Arial Rounded MT Bold" panose="020F0704030504030204" pitchFamily="34" charset="0"/>
            </a:endParaRPr>
          </a:p>
          <a:p>
            <a:pPr algn="just"/>
            <a:r>
              <a:rPr lang="fr-FR" dirty="0">
                <a:solidFill>
                  <a:schemeClr val="tx1"/>
                </a:solidFill>
                <a:latin typeface="Arial Rounded MT Bold" panose="020F0704030504030204" pitchFamily="34" charset="0"/>
              </a:rPr>
              <a:t>Après une vingtaine d’années d’existence, marquées par de profondes modifications dans le processus de décentralisation et dans l’environnement institutionnel des Collectivités territoriales, une révision de la loi n</a:t>
            </a:r>
            <a:r>
              <a:rPr lang="fr-FR" baseline="30000" dirty="0">
                <a:solidFill>
                  <a:schemeClr val="tx1"/>
                </a:solidFill>
                <a:latin typeface="Arial Rounded MT Bold" panose="020F0704030504030204" pitchFamily="34" charset="0"/>
              </a:rPr>
              <a:t>o</a:t>
            </a:r>
            <a:r>
              <a:rPr lang="fr-FR" dirty="0">
                <a:solidFill>
                  <a:schemeClr val="tx1"/>
                </a:solidFill>
                <a:latin typeface="Arial Rounded MT Bold" panose="020F0704030504030204" pitchFamily="34" charset="0"/>
              </a:rPr>
              <a:t>2003-208 du 07 juillet 2003 s’impose afin de l’adapter aux réalités actuelles du processus de décentralisation et à celles des Collectivités. </a:t>
            </a:r>
            <a:endParaRPr lang="fr-CI" dirty="0">
              <a:solidFill>
                <a:schemeClr val="tx1"/>
              </a:solidFill>
              <a:latin typeface="Arial Rounded MT Bold" panose="020F0704030504030204" pitchFamily="34" charset="0"/>
            </a:endParaRPr>
          </a:p>
          <a:p>
            <a:pPr algn="just"/>
            <a:endParaRPr lang="fr-CI" sz="1400" dirty="0">
              <a:solidFill>
                <a:schemeClr val="tx1"/>
              </a:solidFill>
              <a:latin typeface="Arial Rounded MT Bold" panose="020F0704030504030204" pitchFamily="34" charset="0"/>
            </a:endParaRPr>
          </a:p>
          <a:p>
            <a:pPr lvl="0" algn="just">
              <a:lnSpc>
                <a:spcPct val="107000"/>
              </a:lnSpc>
              <a:spcAft>
                <a:spcPts val="800"/>
              </a:spcAft>
            </a:pPr>
            <a:endParaRPr lang="fr-CI" sz="14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591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07117B2-5095-F516-401A-855D380CCFC2}"/>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16</a:t>
            </a:r>
            <a:endParaRPr lang="fr-FR" spc="0" dirty="0">
              <a:solidFill>
                <a:schemeClr val="bg1"/>
              </a:solidFill>
              <a:latin typeface="Arial" panose="020B0604020202020204" pitchFamily="34" charset="0"/>
              <a:cs typeface="Arial" panose="020B0604020202020204" pitchFamily="34" charset="0"/>
            </a:endParaRP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535341" y="748878"/>
            <a:ext cx="11116188" cy="538541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CI" sz="2200" dirty="0" smtClean="0">
              <a:solidFill>
                <a:schemeClr val="tx1"/>
              </a:solidFill>
              <a:latin typeface="Arial Rounded MT Bold" panose="020F0704030504030204" pitchFamily="34" charset="0"/>
            </a:endParaRPr>
          </a:p>
          <a:p>
            <a:pPr algn="just">
              <a:lnSpc>
                <a:spcPct val="107000"/>
              </a:lnSpc>
              <a:spcAft>
                <a:spcPts val="800"/>
              </a:spcAft>
              <a:buNone/>
            </a:pP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3</a:t>
            </a: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sz="14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Réviser le cadre organique des emplois des collectivités territoriales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cadre organique des emplois des Collectivités territoriales est un cadre qui organise le recrutement et la gestion des ressources humaines locales des Collectivités, c’est-à-dire les ressources humaines recrutées localement et rémunérées par les Collectivités elles-mêmes. </a:t>
            </a:r>
          </a:p>
          <a:p>
            <a:pPr algn="just">
              <a:lnSpc>
                <a:spcPct val="107000"/>
              </a:lnSpc>
              <a:spcAft>
                <a:spcPts val="800"/>
              </a:spcAft>
              <a:buNone/>
            </a:pPr>
            <a:r>
              <a:rPr lang="fr-FR" sz="22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a:t>
            </a: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4</a:t>
            </a:r>
            <a:r>
              <a:rPr lang="fr-FR" sz="14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Clarifier les attributions de chaque acteur de la décentralisation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clarification des attributions de chaque acteur du processus de décentralisation est une solution qui permet d’éviter les conflits de compétences liés à l’imprécision de certains textes.</a:t>
            </a:r>
          </a:p>
          <a:p>
            <a:pPr algn="just">
              <a:lnSpc>
                <a:spcPct val="107000"/>
              </a:lnSpc>
              <a:spcAft>
                <a:spcPts val="800"/>
              </a:spcAft>
              <a:buNone/>
            </a:pPr>
            <a:r>
              <a:rPr lang="fr-FR" sz="1400"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sz="22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a:t>
            </a: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5</a:t>
            </a:r>
            <a:r>
              <a:rPr lang="fr-FR" sz="14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Prendre les décrets nécessaires à l’application intégrale de la loi nº2003-208 du 07 juillet 2003 portant transfert et répartition de compétences de l’État aux collectivités territoriales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prise des textes d’application restants est l’une des solutions nécessaires si l’on veut aboutir à une application intégrale de la loi de 2003.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endParaRPr lang="fr-CI" sz="1400" dirty="0">
              <a:solidFill>
                <a:schemeClr val="tx1"/>
              </a:solidFill>
              <a:latin typeface="Arial Rounded MT Bold" panose="020F0704030504030204" pitchFamily="34" charset="0"/>
            </a:endParaRPr>
          </a:p>
          <a:p>
            <a:pPr lvl="0" algn="just">
              <a:lnSpc>
                <a:spcPct val="107000"/>
              </a:lnSpc>
              <a:spcAft>
                <a:spcPts val="800"/>
              </a:spcAft>
            </a:pPr>
            <a:endParaRPr lang="fr-CI" sz="14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431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E961EE-759B-2AE4-9BC0-298EABCCC763}"/>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02</a:t>
            </a:r>
          </a:p>
        </p:txBody>
      </p:sp>
      <p:sp>
        <p:nvSpPr>
          <p:cNvPr id="5" name="Rectangle 4">
            <a:extLst>
              <a:ext uri="{FF2B5EF4-FFF2-40B4-BE49-F238E27FC236}">
                <a16:creationId xmlns:a16="http://schemas.microsoft.com/office/drawing/2014/main" id="{6E15A9AD-E51A-3F22-BA6D-DF21CA807341}"/>
              </a:ext>
            </a:extLst>
          </p:cNvPr>
          <p:cNvSpPr/>
          <p:nvPr/>
        </p:nvSpPr>
        <p:spPr>
          <a:xfrm>
            <a:off x="604282" y="0"/>
            <a:ext cx="3025037" cy="58563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smtClean="0"/>
              <a:t>INTRODUCTION</a:t>
            </a:r>
            <a:endParaRPr lang="fr-FR" sz="3200" b="1" dirty="0"/>
          </a:p>
        </p:txBody>
      </p:sp>
      <p:sp>
        <p:nvSpPr>
          <p:cNvPr id="12" name="Rectangle : avec coins rognés en diagonale 11">
            <a:extLst>
              <a:ext uri="{FF2B5EF4-FFF2-40B4-BE49-F238E27FC236}">
                <a16:creationId xmlns:a16="http://schemas.microsoft.com/office/drawing/2014/main" id="{89BE9DCB-A37A-B842-91E8-8EE6300C651A}"/>
              </a:ext>
            </a:extLst>
          </p:cNvPr>
          <p:cNvSpPr/>
          <p:nvPr/>
        </p:nvSpPr>
        <p:spPr>
          <a:xfrm>
            <a:off x="696926" y="855696"/>
            <a:ext cx="10690651" cy="5205738"/>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L’article 93 de la Constitution </a:t>
            </a:r>
            <a:r>
              <a:rPr lang="fr-FR" b="1" dirty="0">
                <a:solidFill>
                  <a:prstClr val="black"/>
                </a:solidFill>
                <a:latin typeface="Arial Rounded MT Bold" panose="020F0704030504030204" pitchFamily="34" charset="0"/>
              </a:rPr>
              <a:t>« Le Parlement vote la loi et consent l’impôt. </a:t>
            </a:r>
            <a:endParaRPr lang="fr-FR" b="1" dirty="0" smtClean="0">
              <a:solidFill>
                <a:prstClr val="black"/>
              </a:solidFill>
              <a:latin typeface="Arial Rounded MT Bold" panose="020F0704030504030204" pitchFamily="34" charset="0"/>
            </a:endParaRPr>
          </a:p>
          <a:p>
            <a:pPr lvl="0" algn="just">
              <a:lnSpc>
                <a:spcPct val="90000"/>
              </a:lnSpc>
              <a:spcBef>
                <a:spcPts val="1000"/>
              </a:spcBef>
            </a:pPr>
            <a:r>
              <a:rPr lang="fr-FR" b="1" dirty="0" smtClean="0">
                <a:solidFill>
                  <a:prstClr val="black"/>
                </a:solidFill>
                <a:latin typeface="Arial Rounded MT Bold" panose="020F0704030504030204" pitchFamily="34" charset="0"/>
              </a:rPr>
              <a:t>     Il </a:t>
            </a:r>
            <a:r>
              <a:rPr lang="fr-FR" b="1" dirty="0">
                <a:solidFill>
                  <a:prstClr val="black"/>
                </a:solidFill>
                <a:latin typeface="Arial Rounded MT Bold" panose="020F0704030504030204" pitchFamily="34" charset="0"/>
              </a:rPr>
              <a:t>contrôle l’action du Gouvernement et évalue les politiques publiques. »</a:t>
            </a:r>
            <a:r>
              <a:rPr lang="fr-FR" dirty="0">
                <a:solidFill>
                  <a:prstClr val="black"/>
                </a:solidFill>
                <a:latin typeface="Arial Rounded MT Bold" panose="020F0704030504030204" pitchFamily="34" charset="0"/>
              </a:rPr>
              <a:t>.</a:t>
            </a:r>
          </a:p>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 L’article 87 alinéa 2 ajoute : </a:t>
            </a:r>
            <a:r>
              <a:rPr lang="fr-FR" b="1" dirty="0">
                <a:solidFill>
                  <a:prstClr val="black"/>
                </a:solidFill>
                <a:latin typeface="Arial Rounded MT Bold" panose="020F0704030504030204" pitchFamily="34" charset="0"/>
              </a:rPr>
              <a:t>« Le Sénat assure la représentation des collectivités territoriales et des Ivoiriens établis hors de Côte d’Ivoire. »</a:t>
            </a:r>
            <a:r>
              <a:rPr lang="fr-FR" dirty="0">
                <a:solidFill>
                  <a:prstClr val="black"/>
                </a:solidFill>
                <a:latin typeface="Arial Rounded MT Bold" panose="020F0704030504030204" pitchFamily="34" charset="0"/>
              </a:rPr>
              <a:t>.</a:t>
            </a:r>
            <a:endParaRPr lang="fr-CI" dirty="0">
              <a:solidFill>
                <a:prstClr val="black"/>
              </a:solidFill>
              <a:latin typeface="Arial Rounded MT Bold" panose="020F0704030504030204" pitchFamily="34" charset="0"/>
            </a:endParaRPr>
          </a:p>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Si les missions de vote de la loi, de consentement de l’impôt et de contrôle de l’action du Gouvernement étaient déjà mises en œuvre, celle de l’évaluation des politiques publiques restait à l’être.</a:t>
            </a:r>
            <a:endParaRPr lang="fr-CI" dirty="0">
              <a:solidFill>
                <a:prstClr val="black"/>
              </a:solidFill>
              <a:latin typeface="Arial Rounded MT Bold" panose="020F0704030504030204" pitchFamily="34" charset="0"/>
            </a:endParaRPr>
          </a:p>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Ainsi Son Excellence Madame </a:t>
            </a:r>
            <a:r>
              <a:rPr lang="fr-FR" dirty="0" err="1">
                <a:solidFill>
                  <a:prstClr val="black"/>
                </a:solidFill>
                <a:latin typeface="Arial Rounded MT Bold" panose="020F0704030504030204" pitchFamily="34" charset="0"/>
              </a:rPr>
              <a:t>Kandia</a:t>
            </a:r>
            <a:r>
              <a:rPr lang="fr-FR" dirty="0">
                <a:solidFill>
                  <a:prstClr val="black"/>
                </a:solidFill>
                <a:latin typeface="Arial Rounded MT Bold" panose="020F0704030504030204" pitchFamily="34" charset="0"/>
              </a:rPr>
              <a:t> CAMARA, a créé une septième Commission : la </a:t>
            </a:r>
            <a:r>
              <a:rPr lang="fr-FR" b="1" dirty="0">
                <a:solidFill>
                  <a:prstClr val="black"/>
                </a:solidFill>
                <a:latin typeface="Arial Rounded MT Bold" panose="020F0704030504030204" pitchFamily="34" charset="0"/>
              </a:rPr>
              <a:t>Commission d’Evaluation des Politiques Publiques</a:t>
            </a:r>
            <a:r>
              <a:rPr lang="fr-FR" dirty="0">
                <a:solidFill>
                  <a:prstClr val="black"/>
                </a:solidFill>
                <a:latin typeface="Arial Rounded MT Bold" panose="020F0704030504030204" pitchFamily="34" charset="0"/>
              </a:rPr>
              <a:t> qui comprend </a:t>
            </a:r>
            <a:r>
              <a:rPr lang="fr-FR" b="1" dirty="0">
                <a:solidFill>
                  <a:prstClr val="black"/>
                </a:solidFill>
                <a:latin typeface="Arial Rounded MT Bold" panose="020F0704030504030204" pitchFamily="34" charset="0"/>
              </a:rPr>
              <a:t>douze (12) membres</a:t>
            </a:r>
            <a:r>
              <a:rPr lang="fr-FR" dirty="0">
                <a:solidFill>
                  <a:prstClr val="black"/>
                </a:solidFill>
                <a:latin typeface="Arial Rounded MT Bold" panose="020F0704030504030204" pitchFamily="34" charset="0"/>
              </a:rPr>
              <a:t>. </a:t>
            </a:r>
          </a:p>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Le 05 février 2025, le Sénat a adopté, en séance plénière, la conduite d’</a:t>
            </a:r>
            <a:r>
              <a:rPr lang="fr-FR" b="1" dirty="0">
                <a:solidFill>
                  <a:prstClr val="black"/>
                </a:solidFill>
                <a:latin typeface="Arial Rounded MT Bold" panose="020F0704030504030204" pitchFamily="34" charset="0"/>
              </a:rPr>
              <a:t>une mission d’évaluation de la politique de transfert des compétences de l’Etat aux Collectivités territoriales</a:t>
            </a:r>
            <a:r>
              <a:rPr lang="fr-FR" dirty="0">
                <a:solidFill>
                  <a:prstClr val="black"/>
                </a:solidFill>
                <a:latin typeface="Arial Rounded MT Bold" panose="020F0704030504030204" pitchFamily="34" charset="0"/>
              </a:rPr>
              <a:t> établie par la loi n° 2003-208 du 07 Juillet 2003 portant transfert et répartition de compétences de l’état aux Collectivités territoriales.</a:t>
            </a:r>
            <a:endParaRPr lang="fr-CI" dirty="0">
              <a:solidFill>
                <a:prstClr val="black"/>
              </a:solidFill>
              <a:latin typeface="Arial Rounded MT Bold" panose="020F0704030504030204" pitchFamily="34" charset="0"/>
            </a:endParaRPr>
          </a:p>
          <a:p>
            <a:pPr marL="228600" lvl="0" indent="-228600" algn="just">
              <a:lnSpc>
                <a:spcPct val="90000"/>
              </a:lnSpc>
              <a:spcBef>
                <a:spcPts val="1000"/>
              </a:spcBef>
              <a:buFont typeface="Arial" panose="020B0604020202020204" pitchFamily="34" charset="0"/>
              <a:buChar char="•"/>
            </a:pPr>
            <a:r>
              <a:rPr lang="fr-FR" dirty="0">
                <a:solidFill>
                  <a:prstClr val="black"/>
                </a:solidFill>
                <a:latin typeface="Arial Rounded MT Bold" panose="020F0704030504030204" pitchFamily="34" charset="0"/>
              </a:rPr>
              <a:t>Quels étaient les objectifs de cette mission ?</a:t>
            </a:r>
            <a:endParaRPr lang="fr-CI"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07334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27AC45C-DBA8-AB7A-C979-4F7F737C33FA}"/>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17</a:t>
            </a:r>
            <a:endParaRPr lang="fr-FR" spc="0" dirty="0">
              <a:solidFill>
                <a:schemeClr val="bg1"/>
              </a:solidFill>
              <a:latin typeface="Arial" panose="020B0604020202020204" pitchFamily="34" charset="0"/>
              <a:cs typeface="Arial" panose="020B0604020202020204" pitchFamily="34" charset="0"/>
            </a:endParaRPr>
          </a:p>
        </p:txBody>
      </p:sp>
      <p:sp>
        <p:nvSpPr>
          <p:cNvPr id="8" name="Rectangle : avec coins rognés en diagonale 11">
            <a:extLst>
              <a:ext uri="{FF2B5EF4-FFF2-40B4-BE49-F238E27FC236}">
                <a16:creationId xmlns:a16="http://schemas.microsoft.com/office/drawing/2014/main" id="{89BE9DCB-A37A-B842-91E8-8EE6300C651A}"/>
              </a:ext>
            </a:extLst>
          </p:cNvPr>
          <p:cNvSpPr/>
          <p:nvPr/>
        </p:nvSpPr>
        <p:spPr>
          <a:xfrm>
            <a:off x="908466" y="1198690"/>
            <a:ext cx="10102041" cy="4546599"/>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endParaRPr lang="fr-FR" sz="24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22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a:t>
            </a: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6</a:t>
            </a: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sz="24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Mettre en place un organe de contrôle et de suivi de l’application de la loi nº2003-208 du 07 juillet 2003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La mise en place d’un organe ou mécanisme de contrôle et de suivi de l’application de la loi semble être l’une des plus importantes propositions de solutions ayant fait l’unanimité des enquêtés interrogés au niveau des Collectivités territoriales. Pour ces derniers, l’État doit mettre en place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un organe de contrôle pour l’application effective de cette loi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dans les Collectivités territoriales.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Au niveau des ministères et faîtières des Collectivités territoriales, l’on se penche plutôt vers la mise en place d</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’un cadre permanent de discussion</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et de concertation</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qui doit regrouper tous les acteurs du processus de décentralisation. Cet organe pourrait se réunir au moins une fois par an par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l’organisation d’assises, d’états généraux</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endParaRPr lang="fr-CI" sz="1400" dirty="0">
              <a:solidFill>
                <a:schemeClr val="tx1"/>
              </a:solidFill>
              <a:latin typeface="Arial Rounded MT Bold" panose="020F0704030504030204" pitchFamily="34" charset="0"/>
            </a:endParaRPr>
          </a:p>
          <a:p>
            <a:pPr lvl="0" algn="just">
              <a:lnSpc>
                <a:spcPct val="107000"/>
              </a:lnSpc>
              <a:spcAft>
                <a:spcPts val="800"/>
              </a:spcAft>
            </a:pPr>
            <a:endParaRPr lang="fr-CI" sz="14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987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335103A-8095-0402-A193-84E90CA1F8DC}"/>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18</a:t>
            </a:r>
            <a:endParaRPr lang="fr-FR" spc="0" dirty="0">
              <a:solidFill>
                <a:schemeClr val="bg1"/>
              </a:solidFill>
              <a:latin typeface="Arial" panose="020B0604020202020204" pitchFamily="34" charset="0"/>
              <a:cs typeface="Arial" panose="020B0604020202020204" pitchFamily="34" charset="0"/>
            </a:endParaRPr>
          </a:p>
        </p:txBody>
      </p:sp>
      <p:sp>
        <p:nvSpPr>
          <p:cNvPr id="4" name="Rectangle : avec coins rognés en diagonale 11">
            <a:extLst>
              <a:ext uri="{FF2B5EF4-FFF2-40B4-BE49-F238E27FC236}">
                <a16:creationId xmlns:a16="http://schemas.microsoft.com/office/drawing/2014/main" id="{89BE9DCB-A37A-B842-91E8-8EE6300C651A}"/>
              </a:ext>
            </a:extLst>
          </p:cNvPr>
          <p:cNvSpPr/>
          <p:nvPr/>
        </p:nvSpPr>
        <p:spPr>
          <a:xfrm>
            <a:off x="823625" y="1104421"/>
            <a:ext cx="9988920" cy="4546599"/>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endParaRPr lang="fr-FR" sz="24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7</a:t>
            </a: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Respecter la Directive de l’UEMOA N°01/2011/CM/UEMOA portant régime financier des Collectivités territoriales et réviser la loi n°2020-885 du 21 octobre 2020 portant régime financier des Collectivités territoriales et des districts autonomes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Par ailleurs, l’État doit veiller au recensement exhaustif des contribuables, à l’effet de permettre aux Collectivités territoriales de recenser systématiquement les contribuables en vue de l’élargissement de l’assiette des recettes. Aussi, une application méticuleuse des principes du droit budgétaire appliqué aux Collectivités territoriales (l’annualité, l’unité, l’universalité, la sincérité, l’équilibre budgétaire, et la légalité de l'impôt), favorisera l’application effective de la politique du transfert de compétences aux Collectivités territoriales.</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endParaRPr lang="fr-CI" sz="1400" dirty="0">
              <a:solidFill>
                <a:schemeClr val="tx1"/>
              </a:solidFill>
              <a:latin typeface="Arial Rounded MT Bold" panose="020F0704030504030204" pitchFamily="34" charset="0"/>
            </a:endParaRPr>
          </a:p>
          <a:p>
            <a:pPr lvl="0" algn="just">
              <a:lnSpc>
                <a:spcPct val="107000"/>
              </a:lnSpc>
              <a:spcAft>
                <a:spcPts val="800"/>
              </a:spcAft>
            </a:pPr>
            <a:endParaRPr lang="fr-CI" sz="14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8820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C9A24EE-E1C8-D9EB-6F29-6309AB1B095B}"/>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19</a:t>
            </a:r>
            <a:endParaRPr lang="fr-FR" spc="0" dirty="0">
              <a:solidFill>
                <a:schemeClr val="bg1"/>
              </a:solidFill>
              <a:latin typeface="Arial" panose="020B0604020202020204" pitchFamily="34" charset="0"/>
              <a:cs typeface="Arial" panose="020B0604020202020204" pitchFamily="34" charset="0"/>
            </a:endParaRP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699154" y="1173289"/>
            <a:ext cx="10622435" cy="4521199"/>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endParaRPr lang="fr-FR" sz="24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2200" b="1" u="sng"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Recommandation 8</a:t>
            </a:r>
            <a:r>
              <a:rPr lang="fr-FR" sz="22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sz="1400"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Participer à l’élaboration du Budget et au suivi de l’exécution budgétaire des lignes allouées aux compétences transférées (À l'endroit du Sénat)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Cette recommandation vise à répondre d’une part au défaut de transfert des ressources équivalentes aux compétences transférées prévues par l’article 174 de la Constitution du 8 novembre 2016 et d’autre part à la lenteur rencontrée dans l’allocation de ces ressources aux Collectivités territoriales. La mise en œuvre de cette recommandation s’analysera dans la pratique en une collaboration entre la Commission d’Évaluation des Politiques Publiques du Sénat et la DGDDL.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Sénat assurera à travers la mise en œuvre de cette recommandation son rôle de représentation des Collectivités territoriales conformément à l’article 87 de la Constitution du 8 novembre 2016.</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lvl="0" algn="just">
              <a:lnSpc>
                <a:spcPct val="107000"/>
              </a:lnSpc>
              <a:spcAft>
                <a:spcPts val="800"/>
              </a:spcAft>
            </a:pPr>
            <a:endParaRPr lang="fr-CI" sz="1400"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751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6ECB0D3-377D-E22E-4FFE-B1319E1F97D4}"/>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dirty="0">
                <a:solidFill>
                  <a:schemeClr val="bg1"/>
                </a:solidFill>
                <a:latin typeface="Arial" panose="020B0604020202020204" pitchFamily="34" charset="0"/>
                <a:cs typeface="Arial" panose="020B0604020202020204" pitchFamily="34" charset="0"/>
              </a:rPr>
              <a:t>20</a:t>
            </a:r>
          </a:p>
        </p:txBody>
      </p:sp>
      <p:sp>
        <p:nvSpPr>
          <p:cNvPr id="6" name="Rectangle : avec coins rognés en diagonale 11">
            <a:extLst>
              <a:ext uri="{FF2B5EF4-FFF2-40B4-BE49-F238E27FC236}">
                <a16:creationId xmlns:a16="http://schemas.microsoft.com/office/drawing/2014/main" id="{89BE9DCB-A37A-B842-91E8-8EE6300C651A}"/>
              </a:ext>
            </a:extLst>
          </p:cNvPr>
          <p:cNvSpPr/>
          <p:nvPr/>
        </p:nvSpPr>
        <p:spPr>
          <a:xfrm>
            <a:off x="508000" y="1300284"/>
            <a:ext cx="11070856" cy="4106333"/>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endParaRPr lang="fr-FR" sz="2400" b="1" u="sng" kern="0" dirty="0" smtClean="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D4E3302-B7E2-9592-5B99-B618D2552EEB}"/>
              </a:ext>
            </a:extLst>
          </p:cNvPr>
          <p:cNvSpPr txBox="1"/>
          <p:nvPr/>
        </p:nvSpPr>
        <p:spPr>
          <a:xfrm>
            <a:off x="1472665" y="1660507"/>
            <a:ext cx="8932870" cy="4446730"/>
          </a:xfrm>
          <a:prstGeom prst="rect">
            <a:avLst/>
          </a:prstGeom>
          <a:noFill/>
        </p:spPr>
        <p:txBody>
          <a:bodyPr wrap="square">
            <a:spAutoFit/>
          </a:bodyPr>
          <a:lstStyle/>
          <a:p>
            <a:pPr algn="just">
              <a:lnSpc>
                <a:spcPct val="107000"/>
              </a:lnSpc>
              <a:spcAft>
                <a:spcPts val="800"/>
              </a:spcAft>
              <a:buNone/>
            </a:pPr>
            <a:r>
              <a:rPr lang="fr-CI" sz="1800" kern="0" dirty="0">
                <a:effectLst/>
                <a:latin typeface="Arial" panose="020B0604020202020204" pitchFamily="34" charset="0"/>
                <a:ea typeface="Aptos" panose="020B0004020202020204" pitchFamily="34" charset="0"/>
                <a:cs typeface="Times New Roman" panose="02020603050405020304" pitchFamily="18" charset="0"/>
              </a:rPr>
              <a:t> </a:t>
            </a:r>
            <a:r>
              <a:rPr lang="fr-FR" sz="2800" kern="0" dirty="0">
                <a:effectLst/>
                <a:latin typeface="Arial Rounded MT Bold" panose="020F0704030504030204" pitchFamily="34" charset="0"/>
                <a:ea typeface="Aptos" panose="020B0004020202020204" pitchFamily="34" charset="0"/>
                <a:cs typeface="Times New Roman" panose="02020603050405020304" pitchFamily="18" charset="0"/>
              </a:rPr>
              <a:t>Voici Mesdames et messieurs, chers participants les conclusions de la mission d’évaluation de la loi n</a:t>
            </a:r>
            <a:r>
              <a:rPr lang="fr-FR" sz="2800" kern="0" baseline="30000" dirty="0">
                <a:effectLst/>
                <a:latin typeface="Arial Rounded MT Bold" panose="020F0704030504030204" pitchFamily="34" charset="0"/>
                <a:ea typeface="Aptos" panose="020B0004020202020204" pitchFamily="34" charset="0"/>
                <a:cs typeface="Times New Roman" panose="02020603050405020304" pitchFamily="18" charset="0"/>
              </a:rPr>
              <a:t>o</a:t>
            </a:r>
            <a:r>
              <a:rPr lang="fr-FR" sz="2800" kern="0" dirty="0">
                <a:effectLst/>
                <a:latin typeface="Arial Rounded MT Bold" panose="020F0704030504030204" pitchFamily="34" charset="0"/>
                <a:ea typeface="Aptos" panose="020B0004020202020204" pitchFamily="34" charset="0"/>
                <a:cs typeface="Times New Roman" panose="02020603050405020304" pitchFamily="18" charset="0"/>
              </a:rPr>
              <a:t>2003-208 du 07 juillet 2003 portant transfert et répartition de compétences de l’État aux Collectivités territoriales, réalisée par la commission d’évaluation des politiques publiques du Sénat. </a:t>
            </a:r>
          </a:p>
          <a:p>
            <a:pPr algn="just">
              <a:lnSpc>
                <a:spcPct val="107000"/>
              </a:lnSpc>
              <a:spcAft>
                <a:spcPts val="800"/>
              </a:spcAft>
              <a:buNone/>
            </a:pPr>
            <a:endParaRPr lang="fr-CI" sz="2800" kern="100" dirty="0">
              <a:effectLst/>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2800" kern="0" dirty="0">
                <a:effectLst/>
                <a:latin typeface="Arial Rounded MT Bold" panose="020F0704030504030204" pitchFamily="34" charset="0"/>
                <a:ea typeface="Aptos" panose="020B0004020202020204" pitchFamily="34" charset="0"/>
                <a:cs typeface="Times New Roman" panose="02020603050405020304" pitchFamily="18" charset="0"/>
              </a:rPr>
              <a:t>                                     </a:t>
            </a:r>
            <a:endParaRPr lang="fr-CI" sz="2800" kern="100" dirty="0">
              <a:effectLst/>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1335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F9B131F-A7F6-6C65-59CA-AE94077FD490}"/>
              </a:ext>
            </a:extLst>
          </p:cNvPr>
          <p:cNvSpPr>
            <a:spLocks noGrp="1"/>
          </p:cNvSpPr>
          <p:nvPr>
            <p:ph type="body" sz="quarter" idx="10"/>
          </p:nvPr>
        </p:nvSpPr>
        <p:spPr>
          <a:xfrm>
            <a:off x="1743959" y="3012641"/>
            <a:ext cx="10199801" cy="1296988"/>
          </a:xfrm>
        </p:spPr>
        <p:txBody>
          <a:bodyPr/>
          <a:lstStyle/>
          <a:p>
            <a:r>
              <a:rPr lang="fr-CI" dirty="0">
                <a:solidFill>
                  <a:schemeClr val="accent4">
                    <a:lumMod val="75000"/>
                  </a:schemeClr>
                </a:solidFill>
              </a:rPr>
              <a:t>Merci pour votre bienveillante attention</a:t>
            </a:r>
            <a:endParaRPr lang="fr-FR" dirty="0">
              <a:solidFill>
                <a:schemeClr val="accent4">
                  <a:lumMod val="75000"/>
                </a:schemeClr>
              </a:solidFill>
            </a:endParaRPr>
          </a:p>
        </p:txBody>
      </p:sp>
      <p:pic>
        <p:nvPicPr>
          <p:cNvPr id="3" name="Image 2">
            <a:extLst>
              <a:ext uri="{FF2B5EF4-FFF2-40B4-BE49-F238E27FC236}">
                <a16:creationId xmlns:a16="http://schemas.microsoft.com/office/drawing/2014/main" id="{381590DC-75EF-95C6-8E30-5DA73FC53833}"/>
              </a:ext>
            </a:extLst>
          </p:cNvPr>
          <p:cNvPicPr>
            <a:picLocks noChangeAspect="1"/>
          </p:cNvPicPr>
          <p:nvPr/>
        </p:nvPicPr>
        <p:blipFill rotWithShape="1">
          <a:blip r:embed="rId2">
            <a:extLst>
              <a:ext uri="{28A0092B-C50C-407E-A947-70E740481C1C}">
                <a14:useLocalDpi xmlns:a14="http://schemas.microsoft.com/office/drawing/2010/main" val="0"/>
              </a:ext>
            </a:extLst>
          </a:blip>
          <a:srcRect l="-3150" t="-758" r="-4332" b="-3270"/>
          <a:stretch/>
        </p:blipFill>
        <p:spPr>
          <a:xfrm>
            <a:off x="5232986" y="225927"/>
            <a:ext cx="1726028" cy="2488591"/>
          </a:xfrm>
          <a:prstGeom prst="rect">
            <a:avLst/>
          </a:prstGeom>
        </p:spPr>
      </p:pic>
    </p:spTree>
    <p:extLst>
      <p:ext uri="{BB962C8B-B14F-4D97-AF65-F5344CB8AC3E}">
        <p14:creationId xmlns:p14="http://schemas.microsoft.com/office/powerpoint/2010/main" val="222591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avec coins rognés en diagonale 11">
            <a:extLst>
              <a:ext uri="{FF2B5EF4-FFF2-40B4-BE49-F238E27FC236}">
                <a16:creationId xmlns:a16="http://schemas.microsoft.com/office/drawing/2014/main" id="{89BE9DCB-A37A-B842-91E8-8EE6300C651A}"/>
              </a:ext>
            </a:extLst>
          </p:cNvPr>
          <p:cNvSpPr/>
          <p:nvPr/>
        </p:nvSpPr>
        <p:spPr>
          <a:xfrm>
            <a:off x="1017439" y="591746"/>
            <a:ext cx="8944062" cy="4750680"/>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I" sz="2200" b="1" dirty="0">
                <a:solidFill>
                  <a:schemeClr val="tx1"/>
                </a:solidFill>
                <a:latin typeface="Arial Rounded MT Bold" panose="020F0704030504030204" pitchFamily="34" charset="0"/>
              </a:rPr>
              <a:t>I/ </a:t>
            </a:r>
            <a:r>
              <a:rPr lang="fr-CI" sz="2200" b="1" dirty="0" smtClean="0">
                <a:solidFill>
                  <a:schemeClr val="tx1"/>
                </a:solidFill>
                <a:latin typeface="Arial Rounded MT Bold" panose="020F0704030504030204" pitchFamily="34" charset="0"/>
              </a:rPr>
              <a:t>OBJECTIFS</a:t>
            </a:r>
          </a:p>
          <a:p>
            <a:endParaRPr lang="fr-FR" b="1" dirty="0" smtClean="0">
              <a:solidFill>
                <a:schemeClr val="tx1"/>
              </a:solidFill>
              <a:latin typeface="Arial Rounded MT Bold" panose="020F0704030504030204" pitchFamily="34" charset="0"/>
            </a:endParaRPr>
          </a:p>
          <a:p>
            <a:pPr algn="just"/>
            <a:r>
              <a:rPr lang="fr-FR" dirty="0" smtClean="0">
                <a:solidFill>
                  <a:schemeClr val="tx1"/>
                </a:solidFill>
                <a:latin typeface="Arial Rounded MT Bold" panose="020F0704030504030204" pitchFamily="34" charset="0"/>
              </a:rPr>
              <a:t>L’objectif </a:t>
            </a:r>
            <a:r>
              <a:rPr lang="fr-FR" dirty="0">
                <a:solidFill>
                  <a:schemeClr val="tx1"/>
                </a:solidFill>
                <a:latin typeface="Arial Rounded MT Bold" panose="020F0704030504030204" pitchFamily="34" charset="0"/>
              </a:rPr>
              <a:t>général de cette évaluation était d’analyser les obstacles qui empêchent le transfert effectif des compétences de l’Etat aux Collectivités territoriales et de faire des propositions de solution.</a:t>
            </a:r>
            <a:endParaRPr lang="fr-CI" dirty="0">
              <a:solidFill>
                <a:schemeClr val="tx1"/>
              </a:solidFill>
              <a:latin typeface="Arial Rounded MT Bold" panose="020F0704030504030204" pitchFamily="34" charset="0"/>
            </a:endParaRPr>
          </a:p>
          <a:p>
            <a:pPr algn="just"/>
            <a:endParaRPr lang="fr-FR" dirty="0">
              <a:solidFill>
                <a:schemeClr val="tx1"/>
              </a:solidFill>
              <a:latin typeface="Arial Rounded MT Bold" panose="020F0704030504030204" pitchFamily="34" charset="0"/>
            </a:endParaRPr>
          </a:p>
          <a:p>
            <a:pPr algn="just"/>
            <a:r>
              <a:rPr lang="fr-FR" dirty="0">
                <a:solidFill>
                  <a:schemeClr val="tx1"/>
                </a:solidFill>
                <a:latin typeface="Arial Rounded MT Bold" panose="020F0704030504030204" pitchFamily="34" charset="0"/>
              </a:rPr>
              <a:t>De façon spécifique, il s’agissait de :</a:t>
            </a:r>
            <a:endParaRPr lang="fr-CI" dirty="0">
              <a:solidFill>
                <a:schemeClr val="tx1"/>
              </a:solidFill>
              <a:latin typeface="Arial Rounded MT Bold" panose="020F0704030504030204" pitchFamily="34" charset="0"/>
            </a:endParaRPr>
          </a:p>
          <a:p>
            <a:pPr lvl="0" algn="just"/>
            <a:r>
              <a:rPr lang="fr-FR" dirty="0">
                <a:solidFill>
                  <a:schemeClr val="tx1"/>
                </a:solidFill>
                <a:latin typeface="Arial Rounded MT Bold" panose="020F0704030504030204" pitchFamily="34" charset="0"/>
              </a:rPr>
              <a:t>Répertorier les perceptions que les différents acteurs impliqués dans ce transfert de compétences ont de cette loi ;</a:t>
            </a:r>
            <a:endParaRPr lang="fr-CI" dirty="0">
              <a:solidFill>
                <a:schemeClr val="tx1"/>
              </a:solidFill>
              <a:latin typeface="Arial Rounded MT Bold" panose="020F0704030504030204" pitchFamily="34" charset="0"/>
            </a:endParaRPr>
          </a:p>
          <a:p>
            <a:pPr lvl="0" algn="just"/>
            <a:r>
              <a:rPr lang="fr-FR" dirty="0">
                <a:solidFill>
                  <a:schemeClr val="tx1"/>
                </a:solidFill>
                <a:latin typeface="Arial Rounded MT Bold" panose="020F0704030504030204" pitchFamily="34" charset="0"/>
              </a:rPr>
              <a:t>Identifier les obstacles au transfert effectif des compétences aux collectivités territoriales ;</a:t>
            </a:r>
            <a:endParaRPr lang="fr-CI" dirty="0">
              <a:solidFill>
                <a:schemeClr val="tx1"/>
              </a:solidFill>
              <a:latin typeface="Arial Rounded MT Bold" panose="020F0704030504030204" pitchFamily="34" charset="0"/>
            </a:endParaRPr>
          </a:p>
          <a:p>
            <a:pPr lvl="0" algn="just"/>
            <a:r>
              <a:rPr lang="fr-FR" dirty="0">
                <a:solidFill>
                  <a:schemeClr val="tx1"/>
                </a:solidFill>
                <a:latin typeface="Arial Rounded MT Bold" panose="020F0704030504030204" pitchFamily="34" charset="0"/>
              </a:rPr>
              <a:t>Indiquer les facteurs ayant engendré ces obstacles ;</a:t>
            </a:r>
            <a:endParaRPr lang="fr-CI" dirty="0">
              <a:solidFill>
                <a:schemeClr val="tx1"/>
              </a:solidFill>
              <a:latin typeface="Arial Rounded MT Bold" panose="020F0704030504030204" pitchFamily="34" charset="0"/>
            </a:endParaRPr>
          </a:p>
          <a:p>
            <a:pPr lvl="0" algn="just"/>
            <a:r>
              <a:rPr lang="fr-FR" dirty="0">
                <a:solidFill>
                  <a:schemeClr val="tx1"/>
                </a:solidFill>
                <a:latin typeface="Arial Rounded MT Bold" panose="020F0704030504030204" pitchFamily="34" charset="0"/>
              </a:rPr>
              <a:t>Proposer des solutions pour une application intégrale de cette loi.</a:t>
            </a:r>
            <a:endParaRPr lang="fr-CI" dirty="0">
              <a:solidFill>
                <a:schemeClr val="tx1"/>
              </a:solidFill>
              <a:latin typeface="Arial Rounded MT Bold" panose="020F0704030504030204" pitchFamily="34" charset="0"/>
            </a:endParaRPr>
          </a:p>
          <a:p>
            <a:pPr algn="just"/>
            <a:endParaRPr lang="fr-FR" dirty="0">
              <a:solidFill>
                <a:schemeClr val="tx1"/>
              </a:solidFill>
              <a:latin typeface="Arial Rounded MT Bold" panose="020F0704030504030204" pitchFamily="34" charset="0"/>
            </a:endParaRPr>
          </a:p>
          <a:p>
            <a:pPr algn="just"/>
            <a:r>
              <a:rPr lang="fr-FR" dirty="0">
                <a:solidFill>
                  <a:schemeClr val="tx1"/>
                </a:solidFill>
                <a:latin typeface="Arial Rounded MT Bold" panose="020F0704030504030204" pitchFamily="34" charset="0"/>
              </a:rPr>
              <a:t>Quelle méthodologie a été adoptée ? </a:t>
            </a:r>
            <a:endParaRPr lang="fr-CI" dirty="0">
              <a:solidFill>
                <a:schemeClr val="tx1"/>
              </a:solidFill>
              <a:latin typeface="Arial Rounded MT Bold" panose="020F0704030504030204" pitchFamily="34" charset="0"/>
            </a:endParaRPr>
          </a:p>
          <a:p>
            <a:pPr marL="454025" indent="-349250" algn="just"/>
            <a:endParaRPr lang="fr-FR"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3B9ACA90-72F2-DA5E-D362-3BEF289926DB}"/>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406355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78488B-3A18-42F0-EDA0-5FBA6EA50BB1}"/>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04</a:t>
            </a:r>
          </a:p>
        </p:txBody>
      </p:sp>
      <p:sp>
        <p:nvSpPr>
          <p:cNvPr id="15" name="Rectangle : avec coins rognés en diagonale 11">
            <a:extLst>
              <a:ext uri="{FF2B5EF4-FFF2-40B4-BE49-F238E27FC236}">
                <a16:creationId xmlns:a16="http://schemas.microsoft.com/office/drawing/2014/main" id="{89BE9DCB-A37A-B842-91E8-8EE6300C651A}"/>
              </a:ext>
            </a:extLst>
          </p:cNvPr>
          <p:cNvSpPr/>
          <p:nvPr/>
        </p:nvSpPr>
        <p:spPr>
          <a:xfrm>
            <a:off x="894888" y="921680"/>
            <a:ext cx="10134470" cy="4750680"/>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I" sz="2000" dirty="0">
                <a:solidFill>
                  <a:schemeClr val="tx1"/>
                </a:solidFill>
                <a:latin typeface="Arial Rounded MT Bold" panose="020F0704030504030204" pitchFamily="34" charset="0"/>
              </a:rPr>
              <a:t>II/ </a:t>
            </a:r>
            <a:r>
              <a:rPr lang="fr-CI" sz="2000" dirty="0" smtClean="0">
                <a:solidFill>
                  <a:schemeClr val="tx1"/>
                </a:solidFill>
                <a:latin typeface="Arial Rounded MT Bold" panose="020F0704030504030204" pitchFamily="34" charset="0"/>
              </a:rPr>
              <a:t>METHODOLOGIE</a:t>
            </a:r>
          </a:p>
          <a:p>
            <a:pPr algn="just"/>
            <a:endParaRPr lang="fr-CI" sz="2000" dirty="0" smtClean="0">
              <a:solidFill>
                <a:schemeClr val="tx1"/>
              </a:solidFill>
              <a:latin typeface="Arial Rounded MT Bold" panose="020F0704030504030204" pitchFamily="34" charset="0"/>
            </a:endParaRPr>
          </a:p>
          <a:p>
            <a:pPr marL="285750" indent="-285750" algn="just">
              <a:buFont typeface="Wingdings" panose="05000000000000000000" pitchFamily="2" charset="2"/>
              <a:buChar char="§"/>
            </a:pPr>
            <a:r>
              <a:rPr lang="fr-FR" dirty="0" smtClean="0">
                <a:solidFill>
                  <a:schemeClr val="tx1"/>
                </a:solidFill>
                <a:latin typeface="Arial Rounded MT Bold" panose="020F0704030504030204" pitchFamily="34" charset="0"/>
              </a:rPr>
              <a:t>L’évaluation </a:t>
            </a:r>
            <a:r>
              <a:rPr lang="fr-FR" dirty="0">
                <a:solidFill>
                  <a:schemeClr val="tx1"/>
                </a:solidFill>
                <a:latin typeface="Arial Rounded MT Bold" panose="020F0704030504030204" pitchFamily="34" charset="0"/>
              </a:rPr>
              <a:t>a porté sur le transfert des seize (16) domaines de compétences.</a:t>
            </a:r>
          </a:p>
          <a:p>
            <a:pPr algn="just"/>
            <a:endParaRPr lang="fr-FR" dirty="0">
              <a:solidFill>
                <a:schemeClr val="tx1"/>
              </a:solidFill>
              <a:latin typeface="Arial Rounded MT Bold" panose="020F0704030504030204" pitchFamily="34" charset="0"/>
            </a:endParaRPr>
          </a:p>
          <a:p>
            <a:pPr marL="285750" indent="-285750" algn="just">
              <a:buFont typeface="Arial" panose="020B0604020202020204" pitchFamily="34" charset="0"/>
              <a:buChar char="•"/>
            </a:pPr>
            <a:r>
              <a:rPr lang="fr-FR" dirty="0">
                <a:solidFill>
                  <a:schemeClr val="tx1"/>
                </a:solidFill>
                <a:latin typeface="Arial Rounded MT Bold" panose="020F0704030504030204" pitchFamily="34" charset="0"/>
              </a:rPr>
              <a:t> Cette évaluation couvre la période de 2003 à 2024 .</a:t>
            </a:r>
          </a:p>
          <a:p>
            <a:pPr algn="just"/>
            <a:endParaRPr lang="fr-CI" dirty="0">
              <a:solidFill>
                <a:schemeClr val="tx1"/>
              </a:solidFill>
              <a:latin typeface="Arial Rounded MT Bold" panose="020F0704030504030204" pitchFamily="34" charset="0"/>
            </a:endParaRPr>
          </a:p>
          <a:p>
            <a:pPr marL="285750" indent="-285750" algn="just">
              <a:buFont typeface="Arial" panose="020B0604020202020204" pitchFamily="34" charset="0"/>
              <a:buChar char="•"/>
            </a:pPr>
            <a:r>
              <a:rPr lang="fr-FR" dirty="0">
                <a:solidFill>
                  <a:schemeClr val="tx1"/>
                </a:solidFill>
                <a:latin typeface="Arial Rounded MT Bold" panose="020F0704030504030204" pitchFamily="34" charset="0"/>
              </a:rPr>
              <a:t>Le champ territorial de l’évaluation couvre: </a:t>
            </a:r>
          </a:p>
          <a:p>
            <a:pPr algn="just"/>
            <a:r>
              <a:rPr lang="fr-FR" dirty="0">
                <a:solidFill>
                  <a:schemeClr val="tx1"/>
                </a:solidFill>
                <a:latin typeface="Arial Rounded MT Bold" panose="020F0704030504030204" pitchFamily="34" charset="0"/>
              </a:rPr>
              <a:t>        -les quatorze (14) districts autonomes que compte la Côte d’Ivoire pour un total de quarante-quatre (44) Collectivités territoriales retenues. </a:t>
            </a:r>
          </a:p>
          <a:p>
            <a:pPr algn="just"/>
            <a:r>
              <a:rPr lang="fr-FR" dirty="0">
                <a:solidFill>
                  <a:schemeClr val="tx1"/>
                </a:solidFill>
                <a:latin typeface="Arial Rounded MT Bold" panose="020F0704030504030204" pitchFamily="34" charset="0"/>
              </a:rPr>
              <a:t>        -Les ministères techniques concernés par le transfert de compétence </a:t>
            </a:r>
          </a:p>
          <a:p>
            <a:pPr algn="just"/>
            <a:r>
              <a:rPr lang="fr-FR" dirty="0">
                <a:solidFill>
                  <a:schemeClr val="tx1"/>
                </a:solidFill>
                <a:latin typeface="Arial Rounded MT Bold" panose="020F0704030504030204" pitchFamily="34" charset="0"/>
              </a:rPr>
              <a:t>         -les faîtières des Collectivités territoriales (UVICOCI et ARDCI).</a:t>
            </a:r>
          </a:p>
          <a:p>
            <a:pPr algn="just"/>
            <a:endParaRPr lang="fr-CI" dirty="0">
              <a:solidFill>
                <a:schemeClr val="tx1"/>
              </a:solidFill>
              <a:latin typeface="Arial Rounded MT Bold" panose="020F0704030504030204" pitchFamily="34" charset="0"/>
            </a:endParaRPr>
          </a:p>
          <a:p>
            <a:pPr marL="285750" indent="-285750" algn="just">
              <a:buFont typeface="Arial" panose="020B0604020202020204" pitchFamily="34" charset="0"/>
              <a:buChar char="•"/>
            </a:pPr>
            <a:r>
              <a:rPr lang="fr-FR" dirty="0">
                <a:solidFill>
                  <a:schemeClr val="tx1"/>
                </a:solidFill>
                <a:latin typeface="Arial Rounded MT Bold" panose="020F0704030504030204" pitchFamily="34" charset="0"/>
              </a:rPr>
              <a:t>Il s’est agi d’une évaluation réalisée sur la base d’une étude qualitative et descriptive opérée auprès des acteurs de la décentration ivoirienne.</a:t>
            </a:r>
          </a:p>
          <a:p>
            <a:pPr algn="just"/>
            <a:endParaRPr lang="fr-CI" dirty="0">
              <a:solidFill>
                <a:schemeClr val="tx1"/>
              </a:solidFill>
              <a:latin typeface="Arial Rounded MT Bold" panose="020F0704030504030204" pitchFamily="34" charset="0"/>
            </a:endParaRPr>
          </a:p>
          <a:p>
            <a:pPr marL="285750" indent="-285750" algn="just">
              <a:buFont typeface="Arial" panose="020B0604020202020204" pitchFamily="34" charset="0"/>
              <a:buChar char="•"/>
            </a:pPr>
            <a:r>
              <a:rPr lang="fr-FR" dirty="0">
                <a:solidFill>
                  <a:schemeClr val="tx1"/>
                </a:solidFill>
                <a:latin typeface="Arial Rounded MT Bold" panose="020F0704030504030204" pitchFamily="34" charset="0"/>
              </a:rPr>
              <a:t>Quels ont été nos résultats ?</a:t>
            </a:r>
            <a:endParaRPr lang="fr-CI" dirty="0">
              <a:solidFill>
                <a:schemeClr val="tx1"/>
              </a:solidFill>
              <a:latin typeface="Arial Rounded MT Bold" panose="020F0704030504030204" pitchFamily="34" charset="0"/>
            </a:endParaRPr>
          </a:p>
          <a:p>
            <a:pPr marL="454025" indent="-349250" algn="just"/>
            <a:endParaRPr lang="fr-FR" sz="14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16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AEC5F59-C2CC-6156-C745-97BAF0E55E8D}"/>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05</a:t>
            </a: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800621" y="772998"/>
            <a:ext cx="9804533" cy="4220632"/>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I" sz="2000" dirty="0">
                <a:solidFill>
                  <a:schemeClr val="tx1"/>
                </a:solidFill>
                <a:latin typeface="Arial Rounded MT Bold" panose="020F0704030504030204" pitchFamily="34" charset="0"/>
              </a:rPr>
              <a:t>III/ </a:t>
            </a:r>
            <a:r>
              <a:rPr lang="fr-CI" sz="2000" dirty="0" smtClean="0">
                <a:solidFill>
                  <a:schemeClr val="tx1"/>
                </a:solidFill>
                <a:latin typeface="Arial Rounded MT Bold" panose="020F0704030504030204" pitchFamily="34" charset="0"/>
              </a:rPr>
              <a:t>RESULTATS</a:t>
            </a:r>
          </a:p>
          <a:p>
            <a:endParaRPr lang="fr-CI" sz="2000" dirty="0">
              <a:solidFill>
                <a:schemeClr val="tx1"/>
              </a:solidFill>
              <a:latin typeface="Arial Rounded MT Bold" panose="020F0704030504030204" pitchFamily="34" charset="0"/>
            </a:endParaRPr>
          </a:p>
          <a:p>
            <a:pPr algn="just"/>
            <a:r>
              <a:rPr lang="fr-FR" dirty="0" smtClean="0">
                <a:solidFill>
                  <a:schemeClr val="tx1"/>
                </a:solidFill>
                <a:latin typeface="Arial Rounded MT Bold" panose="020F0704030504030204" pitchFamily="34" charset="0"/>
              </a:rPr>
              <a:t>Nous </a:t>
            </a:r>
            <a:r>
              <a:rPr lang="fr-FR" dirty="0">
                <a:solidFill>
                  <a:schemeClr val="tx1"/>
                </a:solidFill>
                <a:latin typeface="Arial Rounded MT Bold" panose="020F0704030504030204" pitchFamily="34" charset="0"/>
              </a:rPr>
              <a:t>présenterons nos résultats en fonction des cinq critères d’évaluation prévus par le guide d’évaluation parlementaire des politiques publiques à savoir </a:t>
            </a:r>
            <a:r>
              <a:rPr lang="fr-FR" b="1" dirty="0" smtClean="0">
                <a:solidFill>
                  <a:schemeClr val="tx1"/>
                </a:solidFill>
                <a:latin typeface="Arial Rounded MT Bold" panose="020F0704030504030204" pitchFamily="34" charset="0"/>
              </a:rPr>
              <a:t>:</a:t>
            </a:r>
          </a:p>
          <a:p>
            <a:pPr algn="just"/>
            <a:r>
              <a:rPr lang="fr-FR" b="1" dirty="0" smtClean="0">
                <a:solidFill>
                  <a:schemeClr val="tx1"/>
                </a:solidFill>
                <a:latin typeface="Arial Rounded MT Bold" panose="020F0704030504030204" pitchFamily="34" charset="0"/>
              </a:rPr>
              <a:t> </a:t>
            </a:r>
            <a:endParaRPr lang="fr-FR" b="1" dirty="0">
              <a:solidFill>
                <a:schemeClr val="tx1"/>
              </a:solidFill>
              <a:latin typeface="Arial Rounded MT Bold" panose="020F0704030504030204" pitchFamily="34" charset="0"/>
            </a:endParaRPr>
          </a:p>
          <a:p>
            <a:pPr algn="just"/>
            <a:r>
              <a:rPr lang="fr-FR" b="1" dirty="0">
                <a:solidFill>
                  <a:schemeClr val="tx1"/>
                </a:solidFill>
                <a:latin typeface="Arial" panose="020B0604020202020204" pitchFamily="34" charset="0"/>
                <a:cs typeface="Arial" panose="020B0604020202020204" pitchFamily="34" charset="0"/>
              </a:rPr>
              <a:t>-La pertinence, </a:t>
            </a:r>
          </a:p>
          <a:p>
            <a:pPr algn="just"/>
            <a:r>
              <a:rPr lang="fr-FR" b="1" dirty="0">
                <a:solidFill>
                  <a:schemeClr val="tx1"/>
                </a:solidFill>
                <a:latin typeface="Arial" panose="020B0604020202020204" pitchFamily="34" charset="0"/>
                <a:cs typeface="Arial" panose="020B0604020202020204" pitchFamily="34" charset="0"/>
              </a:rPr>
              <a:t>-L’efficacité,</a:t>
            </a:r>
          </a:p>
          <a:p>
            <a:pPr algn="just"/>
            <a:r>
              <a:rPr lang="fr-FR" b="1" dirty="0">
                <a:solidFill>
                  <a:schemeClr val="tx1"/>
                </a:solidFill>
                <a:latin typeface="Arial" panose="020B0604020202020204" pitchFamily="34" charset="0"/>
                <a:cs typeface="Arial" panose="020B0604020202020204" pitchFamily="34" charset="0"/>
              </a:rPr>
              <a:t>-L’efficience, </a:t>
            </a:r>
          </a:p>
          <a:p>
            <a:pPr algn="just"/>
            <a:r>
              <a:rPr lang="fr-FR" b="1" dirty="0">
                <a:solidFill>
                  <a:schemeClr val="tx1"/>
                </a:solidFill>
                <a:latin typeface="Arial" panose="020B0604020202020204" pitchFamily="34" charset="0"/>
                <a:cs typeface="Arial" panose="020B0604020202020204" pitchFamily="34" charset="0"/>
              </a:rPr>
              <a:t>-L’impact </a:t>
            </a:r>
          </a:p>
          <a:p>
            <a:pPr algn="just"/>
            <a:r>
              <a:rPr lang="fr-FR" b="1" dirty="0">
                <a:solidFill>
                  <a:schemeClr val="tx1"/>
                </a:solidFill>
                <a:latin typeface="Arial" panose="020B0604020202020204" pitchFamily="34" charset="0"/>
                <a:cs typeface="Arial" panose="020B0604020202020204" pitchFamily="34" charset="0"/>
              </a:rPr>
              <a:t>-La durabilité.</a:t>
            </a:r>
          </a:p>
          <a:p>
            <a:pPr marL="454025" indent="-349250" algn="just"/>
            <a:endParaRPr lang="fr-FR" sz="14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19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8AA23E-06CC-FB56-E3FA-25774345D734}"/>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06</a:t>
            </a:r>
          </a:p>
        </p:txBody>
      </p:sp>
      <p:sp>
        <p:nvSpPr>
          <p:cNvPr id="8" name="Rectangle : avec coins rognés en diagonale 11">
            <a:extLst>
              <a:ext uri="{FF2B5EF4-FFF2-40B4-BE49-F238E27FC236}">
                <a16:creationId xmlns:a16="http://schemas.microsoft.com/office/drawing/2014/main" id="{89BE9DCB-A37A-B842-91E8-8EE6300C651A}"/>
              </a:ext>
            </a:extLst>
          </p:cNvPr>
          <p:cNvSpPr/>
          <p:nvPr/>
        </p:nvSpPr>
        <p:spPr>
          <a:xfrm>
            <a:off x="923168" y="940533"/>
            <a:ext cx="10162751" cy="4998353"/>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
            </a:r>
            <a:br>
              <a:rPr lang="fr-FR" sz="1600" b="1" dirty="0"/>
            </a:br>
            <a:r>
              <a:rPr lang="fr-FR" sz="2000" b="1" dirty="0">
                <a:solidFill>
                  <a:schemeClr val="tx1"/>
                </a:solidFill>
                <a:latin typeface="Arial Rounded MT Bold" panose="020F0704030504030204" pitchFamily="34" charset="0"/>
              </a:rPr>
              <a:t>III.1 La </a:t>
            </a:r>
            <a:r>
              <a:rPr lang="fr-FR" sz="2000" b="1" dirty="0" smtClean="0">
                <a:solidFill>
                  <a:schemeClr val="tx1"/>
                </a:solidFill>
                <a:latin typeface="Arial Rounded MT Bold" panose="020F0704030504030204" pitchFamily="34" charset="0"/>
              </a:rPr>
              <a:t>pertinence</a:t>
            </a:r>
          </a:p>
          <a:p>
            <a:r>
              <a:rPr lang="fr-CI" dirty="0"/>
              <a:t/>
            </a:r>
            <a:br>
              <a:rPr lang="fr-CI" dirty="0"/>
            </a:br>
            <a:r>
              <a:rPr lang="fr-FR" dirty="0" smtClean="0">
                <a:solidFill>
                  <a:schemeClr val="tx1"/>
                </a:solidFill>
                <a:latin typeface="Arial Rounded MT Bold" panose="020F0704030504030204" pitchFamily="34" charset="0"/>
              </a:rPr>
              <a:t>La </a:t>
            </a:r>
            <a:r>
              <a:rPr lang="fr-FR" dirty="0">
                <a:solidFill>
                  <a:schemeClr val="tx1"/>
                </a:solidFill>
                <a:latin typeface="Arial Rounded MT Bold" panose="020F0704030504030204" pitchFamily="34" charset="0"/>
              </a:rPr>
              <a:t>pertinence se mesure à l'aune de l’adéquation de la politique aux besoins nationaux et aux besoins des bénéficiaires.</a:t>
            </a:r>
            <a:endParaRPr lang="fr-CI" dirty="0">
              <a:solidFill>
                <a:schemeClr val="tx1"/>
              </a:solidFill>
              <a:latin typeface="Arial Rounded MT Bold" panose="020F0704030504030204" pitchFamily="34" charset="0"/>
            </a:endParaRPr>
          </a:p>
          <a:p>
            <a:r>
              <a:rPr lang="fr-FR" dirty="0">
                <a:solidFill>
                  <a:schemeClr val="tx1"/>
                </a:solidFill>
                <a:latin typeface="Arial Rounded MT Bold" panose="020F0704030504030204" pitchFamily="34" charset="0"/>
              </a:rPr>
              <a:t>Pour une meilleure appréciation, 2 questions ont été posées:</a:t>
            </a:r>
            <a:endParaRPr lang="fr-CI" dirty="0">
              <a:solidFill>
                <a:schemeClr val="tx1"/>
              </a:solidFill>
              <a:latin typeface="Arial Rounded MT Bold" panose="020F0704030504030204" pitchFamily="34" charset="0"/>
            </a:endParaRP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Q1. Le transfert de compétences répond-il à la politique de décentralisation ivoirienne ?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Il important de préciser que La politique de transfert de compétences de l’État aux Collectivités territoriales</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-s’aligne sur la politique de décentralisation prévue dans les Plans Nationaux de Développement d’une part et d’autre part </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-elle répond à la volonté de décentralisation consacrée par la constitution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 ce stade qu’il y a une conformité avec la politique de décentralisation.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454025" indent="-349250" algn="just"/>
            <a:endParaRPr lang="fr-FR" sz="16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38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F7D139-A963-FA1B-1D85-8D9A8442A6B3}"/>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07</a:t>
            </a: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537329" y="631598"/>
            <a:ext cx="11050952" cy="5429837"/>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
            </a:r>
            <a:br>
              <a:rPr lang="fr-FR" sz="1600" b="1" dirty="0"/>
            </a:br>
            <a:r>
              <a:rPr lang="fr-FR" sz="2000" b="1" dirty="0">
                <a:solidFill>
                  <a:schemeClr val="tx1"/>
                </a:solidFill>
                <a:latin typeface="Arial Rounded MT Bold" panose="020F0704030504030204" pitchFamily="34" charset="0"/>
              </a:rPr>
              <a:t>III.1 La </a:t>
            </a:r>
            <a:r>
              <a:rPr lang="fr-FR" sz="2000" b="1" dirty="0" smtClean="0">
                <a:solidFill>
                  <a:schemeClr val="tx1"/>
                </a:solidFill>
                <a:latin typeface="Arial Rounded MT Bold" panose="020F0704030504030204" pitchFamily="34" charset="0"/>
              </a:rPr>
              <a:t>pertinence ( suite)</a:t>
            </a:r>
          </a:p>
          <a:p>
            <a:pPr algn="just">
              <a:lnSpc>
                <a:spcPct val="107000"/>
              </a:lnSpc>
              <a:spcAft>
                <a:spcPts val="800"/>
              </a:spcAft>
              <a:buNone/>
            </a:pPr>
            <a:r>
              <a:rPr lang="fr-CI" dirty="0"/>
              <a:t/>
            </a:r>
            <a:br>
              <a:rPr lang="fr-CI" dirty="0"/>
            </a:b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Q2. Le transfert de compétences répond-il aux besoins des populations locales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L’article 32 de la loi n° 2014-451 du 05 août 2014 portant orientation de l'organisation générale de l'Administration Territoriale prévoit que;</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les Collectivités territoriales ont pour missions, dans la limite de leurs compétences, de faire participer les populations à la gestion des affaires locales favorisant ainsi la participation citoyenne et la transparence de l'action publique locale </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Nous en déduisons qu’elle octroie par ricochet la gestion des seize (16) domaines de compétences transférées aux populations locales prévues par l’article 10 de la loi de 2003.</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Au regard de ces 2 questionnements affirmatifs, nous disons que la politique de transfert de compétences de l’État aux Collectivités territoriales </a:t>
            </a: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est PERTINENTE</a:t>
            </a: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 en tout point de vue, car il y a une prise en main du développement local par les acteurs locaux du fait d’une véritable volonté politique du Président de la République garant de la constitution.</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marL="454025" indent="-349250" algn="just"/>
            <a:endParaRPr lang="fr-FR" sz="14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49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27321D-E393-C1AD-CD00-8709F9D6DBB5}"/>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08</a:t>
            </a:r>
          </a:p>
        </p:txBody>
      </p:sp>
      <p:sp>
        <p:nvSpPr>
          <p:cNvPr id="4" name="Rectangle : avec coins rognés en diagonale 11">
            <a:extLst>
              <a:ext uri="{FF2B5EF4-FFF2-40B4-BE49-F238E27FC236}">
                <a16:creationId xmlns:a16="http://schemas.microsoft.com/office/drawing/2014/main" id="{89BE9DCB-A37A-B842-91E8-8EE6300C651A}"/>
              </a:ext>
            </a:extLst>
          </p:cNvPr>
          <p:cNvSpPr/>
          <p:nvPr/>
        </p:nvSpPr>
        <p:spPr>
          <a:xfrm>
            <a:off x="395927" y="820127"/>
            <a:ext cx="11211210" cy="5389556"/>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Rounded MT Bold" panose="020F0704030504030204" pitchFamily="34" charset="0"/>
              </a:rPr>
              <a:t>III.2 Efficacité</a:t>
            </a:r>
          </a:p>
          <a:p>
            <a:r>
              <a:rPr lang="fr-CI" dirty="0">
                <a:solidFill>
                  <a:schemeClr val="tx1"/>
                </a:solidFill>
                <a:latin typeface="Arial Rounded MT Bold" panose="020F0704030504030204" pitchFamily="34" charset="0"/>
              </a:rPr>
              <a:t/>
            </a:r>
            <a:br>
              <a:rPr lang="fr-CI" dirty="0">
                <a:solidFill>
                  <a:schemeClr val="tx1"/>
                </a:solidFill>
                <a:latin typeface="Arial Rounded MT Bold" panose="020F0704030504030204" pitchFamily="34" charset="0"/>
              </a:rPr>
            </a:b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critère ‘’efficacité’’ mesure l’atteinte ou le niveau d’exécution des objectifs et des résultats de l’intervention. Nous nous sommes posés les questions suivantes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b="1"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Q3. Dans quelle mesure les Collectivités territoriales exercent-elles efficacement les compétences qui leur ont été transférées ?</a:t>
            </a:r>
            <a:endPar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Le transfert des seize (16) domaines de compétences prévus par la loi est tributaire </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-de la prise de décrets d’application et </a:t>
            </a:r>
          </a:p>
          <a:p>
            <a:pPr algn="just">
              <a:lnSpc>
                <a:spcPct val="107000"/>
              </a:lnSpc>
              <a:spcAft>
                <a:spcPts val="800"/>
              </a:spcAft>
              <a:buNone/>
            </a:pPr>
            <a:r>
              <a:rPr lang="fr-FR" kern="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-de l’attribution des ressources équivalentes conformément à l’article 174 de la Constitution. </a:t>
            </a:r>
          </a:p>
          <a:p>
            <a:pPr algn="just">
              <a:lnSpc>
                <a:spcPct val="107000"/>
              </a:lnSpc>
              <a:spcAft>
                <a:spcPts val="800"/>
              </a:spcAft>
              <a:buNone/>
            </a:pPr>
            <a:r>
              <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Hors sur 150 textes prévus, environ 60 décrets finalisés et sur 12 décrets pris, 4 ont été retirés au profit des ministères techniques</a:t>
            </a:r>
          </a:p>
          <a:p>
            <a:pPr algn="just">
              <a:lnSpc>
                <a:spcPct val="107000"/>
              </a:lnSpc>
              <a:spcAft>
                <a:spcPts val="800"/>
              </a:spcAft>
              <a:buNone/>
            </a:pPr>
            <a:r>
              <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De plus les ressources sont logées au niveau du ministère de l’intérieur et de la sécurité et une bonne partie reste dans les ministères techniques</a:t>
            </a:r>
          </a:p>
          <a:p>
            <a:pPr algn="just">
              <a:lnSpc>
                <a:spcPct val="107000"/>
              </a:lnSpc>
              <a:spcAft>
                <a:spcPts val="800"/>
              </a:spcAft>
              <a:buNone/>
            </a:pPr>
            <a:r>
              <a:rPr lang="fr-CI"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Donc insuffisances de textes et de ressources financières </a:t>
            </a:r>
            <a:r>
              <a:rPr lang="fr-CI" b="1" kern="100" dirty="0">
                <a:solidFill>
                  <a:schemeClr val="tx1"/>
                </a:solidFill>
                <a:latin typeface="Arial Rounded MT Bold" panose="020F0704030504030204" pitchFamily="34" charset="0"/>
                <a:ea typeface="Aptos" panose="020B0004020202020204" pitchFamily="34" charset="0"/>
                <a:cs typeface="Times New Roman" panose="02020603050405020304" pitchFamily="18" charset="0"/>
              </a:rPr>
              <a:t>limitent l’efficacité</a:t>
            </a:r>
          </a:p>
        </p:txBody>
      </p:sp>
    </p:spTree>
    <p:extLst>
      <p:ext uri="{BB962C8B-B14F-4D97-AF65-F5344CB8AC3E}">
        <p14:creationId xmlns:p14="http://schemas.microsoft.com/office/powerpoint/2010/main" val="216192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2492FF4-9753-E4D1-F67D-C2429FCD2E63}"/>
              </a:ext>
            </a:extLst>
          </p:cNvPr>
          <p:cNvSpPr txBox="1"/>
          <p:nvPr/>
        </p:nvSpPr>
        <p:spPr>
          <a:xfrm>
            <a:off x="11578856" y="6427304"/>
            <a:ext cx="493874" cy="332045"/>
          </a:xfrm>
          <a:prstGeom prst="rect">
            <a:avLst/>
          </a:prstGeom>
        </p:spPr>
        <p:txBody>
          <a:bodyPr vert="horz" wrap="square" lIns="91440" tIns="45720" rIns="91440" bIns="45720" rtlCol="0" anchor="ctr">
            <a:noAutofit/>
          </a:bodyPr>
          <a:lstStyle/>
          <a:p>
            <a:pPr algn="ctr"/>
            <a:r>
              <a:rPr lang="fr-FR" spc="0" dirty="0">
                <a:solidFill>
                  <a:schemeClr val="bg1"/>
                </a:solidFill>
                <a:latin typeface="Arial" panose="020B0604020202020204" pitchFamily="34" charset="0"/>
                <a:cs typeface="Arial" panose="020B0604020202020204" pitchFamily="34" charset="0"/>
              </a:rPr>
              <a:t>09</a:t>
            </a:r>
          </a:p>
        </p:txBody>
      </p:sp>
      <p:sp>
        <p:nvSpPr>
          <p:cNvPr id="7" name="Rectangle : avec coins rognés en diagonale 11">
            <a:extLst>
              <a:ext uri="{FF2B5EF4-FFF2-40B4-BE49-F238E27FC236}">
                <a16:creationId xmlns:a16="http://schemas.microsoft.com/office/drawing/2014/main" id="{89BE9DCB-A37A-B842-91E8-8EE6300C651A}"/>
              </a:ext>
            </a:extLst>
          </p:cNvPr>
          <p:cNvSpPr/>
          <p:nvPr/>
        </p:nvSpPr>
        <p:spPr>
          <a:xfrm>
            <a:off x="499622" y="772997"/>
            <a:ext cx="11246176" cy="5467549"/>
          </a:xfrm>
          <a:prstGeom prst="snip2DiagRect">
            <a:avLst/>
          </a:prstGeom>
          <a:solidFill>
            <a:schemeClr val="bg1">
              <a:lumMod val="95000"/>
            </a:schemeClr>
          </a:solidFill>
          <a:ln>
            <a:noFill/>
          </a:ln>
          <a:effectLst>
            <a:outerShdw blurRad="50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b="1" dirty="0"/>
              <a:t/>
            </a:r>
            <a:br>
              <a:rPr lang="fr-FR" sz="1600" b="1" dirty="0"/>
            </a:br>
            <a:r>
              <a:rPr lang="fr-FR" sz="2000" b="1" dirty="0" smtClean="0">
                <a:solidFill>
                  <a:schemeClr val="tx1"/>
                </a:solidFill>
                <a:latin typeface="Arial Rounded MT Bold" panose="020F0704030504030204" pitchFamily="34" charset="0"/>
              </a:rPr>
              <a:t>III.2 Efficacité ( suite)</a:t>
            </a:r>
          </a:p>
          <a:p>
            <a:r>
              <a:rPr lang="fr-CI" dirty="0">
                <a:solidFill>
                  <a:schemeClr val="tx1"/>
                </a:solidFill>
                <a:latin typeface="Arial Rounded MT Bold" panose="020F0704030504030204" pitchFamily="34" charset="0"/>
              </a:rPr>
              <a:t/>
            </a:r>
            <a:br>
              <a:rPr lang="fr-CI" dirty="0">
                <a:solidFill>
                  <a:schemeClr val="tx1"/>
                </a:solidFill>
                <a:latin typeface="Arial Rounded MT Bold" panose="020F0704030504030204" pitchFamily="34" charset="0"/>
              </a:rPr>
            </a:br>
            <a:r>
              <a:rPr lang="fr-CI" dirty="0">
                <a:solidFill>
                  <a:schemeClr val="tx1"/>
                </a:solidFill>
                <a:latin typeface="Arial Rounded MT Bold" panose="020F0704030504030204" pitchFamily="34" charset="0"/>
              </a:rPr>
              <a:t>Au delà de l’insuffisance de textes et de ressources, nous avons </a:t>
            </a:r>
            <a:r>
              <a:rPr lang="fr-CI" b="1" dirty="0">
                <a:solidFill>
                  <a:schemeClr val="tx1"/>
                </a:solidFill>
                <a:latin typeface="Arial Rounded MT Bold" panose="020F0704030504030204" pitchFamily="34" charset="0"/>
              </a:rPr>
              <a:t>identifié 8 autres facteurs </a:t>
            </a:r>
            <a:r>
              <a:rPr lang="fr-CI" dirty="0">
                <a:solidFill>
                  <a:schemeClr val="tx1"/>
                </a:solidFill>
                <a:latin typeface="Arial Rounded MT Bold" panose="020F0704030504030204" pitchFamily="34" charset="0"/>
              </a:rPr>
              <a:t>limitant</a:t>
            </a: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1- La crise socio-politique</a:t>
            </a: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 En effet, la crise de 2002 à 2011 a engendré une partition de fait du pays en deux parties avec une forte perturbation des collectivités territoriales dont certaines se sont retrouvées sans financement.</a:t>
            </a:r>
            <a:endPar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endParaRP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2- L’absence de mécanisme de contrôle et de suivi de l’application </a:t>
            </a:r>
            <a:r>
              <a:rPr lang="fr-FR"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de la loi pour rendre effectif le transfert de compétences aux collectivités territoriales.</a:t>
            </a: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Aptos" panose="020B0004020202020204" pitchFamily="34" charset="0"/>
                <a:cs typeface="Times New Roman" panose="02020603050405020304" pitchFamily="18" charset="0"/>
              </a:rPr>
              <a:t>3-L’instabilité dans le processus de décentralisation :</a:t>
            </a:r>
          </a:p>
          <a:p>
            <a:pPr lvl="0" algn="just" fontAlgn="base">
              <a:lnSpc>
                <a:spcPct val="107000"/>
              </a:lnSpc>
              <a:spcAft>
                <a:spcPts val="800"/>
              </a:spcAft>
              <a:buClr>
                <a:srgbClr val="000000"/>
              </a:buClr>
              <a:buSzPts val="1200"/>
            </a:pPr>
            <a:r>
              <a:rPr lang="fr-FR" b="1" kern="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    </a:t>
            </a:r>
            <a:r>
              <a:rPr lang="fr-FR" kern="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-Création de collectivités non opérationnel dont la VILLE</a:t>
            </a:r>
          </a:p>
          <a:p>
            <a:pPr lvl="0" algn="just" fontAlgn="base">
              <a:lnSpc>
                <a:spcPct val="107000"/>
              </a:lnSpc>
              <a:spcAft>
                <a:spcPts val="800"/>
              </a:spcAft>
              <a:buClr>
                <a:srgbClr val="000000"/>
              </a:buClr>
              <a:buSzPts val="1200"/>
            </a:pPr>
            <a:r>
              <a:rPr lang="fr-FR" kern="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    -Suppression des conseils généraux après quelques années de fonctionnement</a:t>
            </a:r>
          </a:p>
          <a:p>
            <a:pPr algn="just" fontAlgn="base">
              <a:lnSpc>
                <a:spcPct val="107000"/>
              </a:lnSpc>
              <a:spcAft>
                <a:spcPts val="800"/>
              </a:spcAft>
              <a:buClr>
                <a:srgbClr val="000000"/>
              </a:buClr>
              <a:buSzPts val="1200"/>
            </a:pPr>
            <a:r>
              <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     -</a:t>
            </a:r>
            <a:r>
              <a:rPr lang="fr-CI" kern="100" dirty="0">
                <a:solidFill>
                  <a:schemeClr val="tx1"/>
                </a:solidFill>
                <a:uFill>
                  <a:solidFill>
                    <a:srgbClr val="000000"/>
                  </a:solidFill>
                </a:uFill>
                <a:latin typeface="Arial Rounded MT Bold" panose="020F0704030504030204" pitchFamily="34" charset="0"/>
                <a:ea typeface="Times New Roman" panose="02020603050405020304" pitchFamily="18" charset="0"/>
                <a:cs typeface="Arial" panose="020B0604020202020204" pitchFamily="34" charset="0"/>
              </a:rPr>
              <a:t>Le retrait de certaines compétences transférées dont la gestion des ordures ménagères et des déchets, la lutte contre l’insalubrité, la pollution et les nuisances sonores par l’ordonnance </a:t>
            </a:r>
            <a:r>
              <a:rPr lang="fr-FR" kern="0" dirty="0">
                <a:solidFill>
                  <a:schemeClr val="tx1"/>
                </a:solidFill>
                <a:latin typeface="Arial Rounded MT Bold" panose="020F0704030504030204" pitchFamily="34" charset="0"/>
                <a:ea typeface="Aptos" panose="020B0004020202020204" pitchFamily="34" charset="0"/>
                <a:cs typeface="Arial" panose="020B0604020202020204" pitchFamily="34" charset="0"/>
              </a:rPr>
              <a:t>l’ordonnance n° 2007–586 du 04 octobre 2007 . </a:t>
            </a:r>
            <a:endParaRPr lang="fr-CI" kern="100" dirty="0">
              <a:solidFill>
                <a:schemeClr val="tx1"/>
              </a:solidFill>
              <a:latin typeface="Arial Rounded MT Bold" panose="020F070403050403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6265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énat de CI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A78D46"/>
          </a:solidFill>
          <a:prstDash val="sysDot"/>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chor="ctr">
        <a:normAutofit/>
      </a:bodyPr>
      <a:lstStyle>
        <a:defPPr algn="l">
          <a:defRPr sz="1400" spc="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19832</TotalTime>
  <Words>2913</Words>
  <Application>Microsoft Office PowerPoint</Application>
  <PresentationFormat>Grand écran</PresentationFormat>
  <Paragraphs>187</Paragraphs>
  <Slides>24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Aptos</vt:lpstr>
      <vt:lpstr>Arial</vt:lpstr>
      <vt:lpstr>Arial Rounded MT Bold</vt:lpstr>
      <vt:lpstr>Bahnschrift</vt:lpstr>
      <vt:lpstr>Calibri</vt:lpstr>
      <vt:lpstr>Symbol</vt:lpstr>
      <vt:lpstr>Times New Roman</vt:lpstr>
      <vt:lpstr>Wingdings</vt:lpstr>
      <vt:lpstr>Sénat de CIV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FABRICE DE  BOUBLEUX</dc:title>
  <dc:creator>Franck-Lionel Ablithy</dc:creator>
  <cp:lastModifiedBy>Senat Enrollment</cp:lastModifiedBy>
  <cp:revision>142</cp:revision>
  <dcterms:created xsi:type="dcterms:W3CDTF">2023-10-16T18:47:43Z</dcterms:created>
  <dcterms:modified xsi:type="dcterms:W3CDTF">2026-03-26T10:46:50Z</dcterms:modified>
</cp:coreProperties>
</file>